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2" r:id="rId5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FAD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E1C9-A561-4971-B0D4-A7C6F52B34BA}" type="datetimeFigureOut">
              <a:rPr lang="it-IT" smtClean="0"/>
              <a:pPr/>
              <a:t>17/12/2012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5AB6-95BB-427B-BA78-FA368F5C155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72008" y="72008"/>
            <a:ext cx="8964488" cy="548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CORSO ALLENATORI </a:t>
            </a:r>
            <a:r>
              <a:rPr lang="it-IT" sz="3600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DI</a:t>
            </a:r>
            <a:r>
              <a:rPr lang="it-IT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CALCIO 2012/13</a:t>
            </a:r>
            <a:endParaRPr lang="it-IT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55402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PROGRAMMAZIONE DELL’ALLENAMENTO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bg1"/>
                </a:solidFill>
              </a:rPr>
              <a:t>r</a:t>
            </a:r>
            <a:r>
              <a:rPr lang="it-IT" sz="2800" dirty="0" smtClean="0">
                <a:solidFill>
                  <a:schemeClr val="bg1"/>
                </a:solidFill>
              </a:rPr>
              <a:t>elatore  prof. Stefano Faletti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519" y="162292"/>
            <a:ext cx="911148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Cosa significa PROGRAMMARE: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endParaRPr lang="it-IT" sz="2400" dirty="0">
              <a:latin typeface="Tahoma" pitchFamily="34" charset="0"/>
              <a:cs typeface="+mn-cs"/>
            </a:endParaRP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ANALIZZARE LA SITUAZIONE                                          </a:t>
            </a:r>
            <a:r>
              <a:rPr lang="it-IT" sz="2400" b="1" dirty="0">
                <a:latin typeface="Tahoma" pitchFamily="34" charset="0"/>
                <a:cs typeface="+mn-cs"/>
              </a:rPr>
              <a:t>(</a:t>
            </a:r>
            <a:r>
              <a:rPr lang="it-IT" sz="2400" b="1" i="1" dirty="0">
                <a:latin typeface="Tahoma" pitchFamily="34" charset="0"/>
                <a:cs typeface="+mn-cs"/>
              </a:rPr>
              <a:t>chi e come sono i miei allievi?)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DEFINIRE GLI OBIETTIVI                                          </a:t>
            </a:r>
            <a:r>
              <a:rPr lang="it-IT" sz="2400" dirty="0" smtClean="0">
                <a:latin typeface="Tahoma" pitchFamily="34" charset="0"/>
                <a:cs typeface="+mn-cs"/>
              </a:rPr>
              <a:t>  </a:t>
            </a:r>
            <a:r>
              <a:rPr lang="it-IT" sz="2400" b="1" dirty="0" smtClean="0">
                <a:latin typeface="Tahoma" pitchFamily="34" charset="0"/>
                <a:cs typeface="+mn-cs"/>
              </a:rPr>
              <a:t>(</a:t>
            </a:r>
            <a:r>
              <a:rPr lang="it-IT" sz="2400" b="1" i="1" dirty="0">
                <a:latin typeface="Tahoma" pitchFamily="34" charset="0"/>
                <a:cs typeface="+mn-cs"/>
              </a:rPr>
              <a:t>dove vogliamo arrivare?)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SELEZIONARE I CONTENUTI                                        </a:t>
            </a:r>
            <a:r>
              <a:rPr lang="it-IT" sz="2400" b="1" dirty="0">
                <a:latin typeface="Tahoma" pitchFamily="34" charset="0"/>
                <a:cs typeface="+mn-cs"/>
              </a:rPr>
              <a:t>(</a:t>
            </a:r>
            <a:r>
              <a:rPr lang="it-IT" sz="2400" b="1" i="1" dirty="0">
                <a:latin typeface="Tahoma" pitchFamily="34" charset="0"/>
                <a:cs typeface="+mn-cs"/>
              </a:rPr>
              <a:t>cosa devo fare?)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SCEGLIERE E ORGANIZZARE I METODI E LE ATTIVITÀ </a:t>
            </a:r>
            <a:r>
              <a:rPr lang="it-IT" sz="2400" dirty="0" smtClean="0">
                <a:latin typeface="Tahoma" pitchFamily="34" charset="0"/>
                <a:cs typeface="+mn-cs"/>
              </a:rPr>
              <a:t> </a:t>
            </a:r>
            <a:r>
              <a:rPr lang="it-IT" sz="2400" b="1" dirty="0" smtClean="0">
                <a:latin typeface="Tahoma" pitchFamily="34" charset="0"/>
                <a:cs typeface="+mn-cs"/>
              </a:rPr>
              <a:t>(</a:t>
            </a:r>
            <a:r>
              <a:rPr lang="it-IT" sz="2400" b="1" i="1" dirty="0">
                <a:latin typeface="Tahoma" pitchFamily="34" charset="0"/>
                <a:cs typeface="+mn-cs"/>
              </a:rPr>
              <a:t>come devo fare?)</a:t>
            </a:r>
            <a:endParaRPr lang="it-IT" sz="2400" b="1" dirty="0">
              <a:latin typeface="Tahoma" pitchFamily="34" charset="0"/>
              <a:cs typeface="+mn-cs"/>
            </a:endParaRP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SCEGLIERE E ORGANIZZARE I MATERIALI E GLI STRUMENTI     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r>
              <a:rPr lang="it-IT" sz="2400" b="1" dirty="0">
                <a:latin typeface="Tahoma" pitchFamily="34" charset="0"/>
                <a:cs typeface="+mn-cs"/>
              </a:rPr>
              <a:t>     (</a:t>
            </a:r>
            <a:r>
              <a:rPr lang="it-IT" sz="2400" b="1" i="1" dirty="0">
                <a:latin typeface="Tahoma" pitchFamily="34" charset="0"/>
                <a:cs typeface="+mn-cs"/>
              </a:rPr>
              <a:t>cosa mi occorre?)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6.		STRUTTURARE LE SEQUENZE </a:t>
            </a:r>
            <a:r>
              <a:rPr lang="it-IT" sz="2400" dirty="0" err="1">
                <a:latin typeface="Tahoma" pitchFamily="34" charset="0"/>
                <a:cs typeface="+mn-cs"/>
              </a:rPr>
              <a:t>DI</a:t>
            </a:r>
            <a:r>
              <a:rPr lang="it-IT" sz="2400" dirty="0">
                <a:latin typeface="Tahoma" pitchFamily="34" charset="0"/>
                <a:cs typeface="+mn-cs"/>
              </a:rPr>
              <a:t> INTERVENTO       </a:t>
            </a:r>
            <a:r>
              <a:rPr lang="it-IT" sz="2400" dirty="0" smtClean="0">
                <a:latin typeface="Tahoma" pitchFamily="34" charset="0"/>
                <a:cs typeface="+mn-cs"/>
              </a:rPr>
              <a:t>   </a:t>
            </a:r>
            <a:r>
              <a:rPr lang="it-IT" sz="2400" b="1" dirty="0" smtClean="0">
                <a:latin typeface="Tahoma" pitchFamily="34" charset="0"/>
                <a:cs typeface="+mn-cs"/>
              </a:rPr>
              <a:t>(</a:t>
            </a:r>
            <a:r>
              <a:rPr lang="it-IT" sz="2400" b="1" i="1" dirty="0">
                <a:latin typeface="Tahoma" pitchFamily="34" charset="0"/>
                <a:cs typeface="+mn-cs"/>
              </a:rPr>
              <a:t>quando devo fare?)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7.		REALIZZAZIONE   </a:t>
            </a:r>
            <a:r>
              <a:rPr lang="it-IT" sz="2400" b="1" i="1" dirty="0">
                <a:latin typeface="Tahoma" pitchFamily="34" charset="0"/>
                <a:cs typeface="+mn-cs"/>
              </a:rPr>
              <a:t>(parte pratica – esecutiva)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r>
              <a:rPr lang="it-IT" sz="2400" dirty="0">
                <a:latin typeface="Tahoma" pitchFamily="34" charset="0"/>
                <a:cs typeface="+mn-cs"/>
              </a:rPr>
              <a:t>8.		VALUTAZIONE   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tabLst>
                <a:tab pos="276225" algn="l"/>
              </a:tabLst>
              <a:defRPr/>
            </a:pPr>
            <a:r>
              <a:rPr lang="it-IT" sz="2400" b="1" dirty="0">
                <a:latin typeface="Tahoma" pitchFamily="34" charset="0"/>
                <a:cs typeface="+mn-cs"/>
              </a:rPr>
              <a:t>     (</a:t>
            </a:r>
            <a:r>
              <a:rPr lang="it-IT" sz="2400" b="1" i="1" dirty="0">
                <a:latin typeface="Tahoma" pitchFamily="34" charset="0"/>
                <a:cs typeface="+mn-cs"/>
              </a:rPr>
              <a:t>ho raggiunto gli obiettivi?)</a:t>
            </a:r>
            <a:endParaRPr lang="it-IT" sz="2400" b="1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tabLst>
                <a:tab pos="276225" algn="l"/>
              </a:tabLst>
            </a:pPr>
            <a:r>
              <a:rPr lang="it-IT" sz="3200" dirty="0">
                <a:latin typeface="Tahoma" pitchFamily="34" charset="0"/>
              </a:rPr>
              <a:t>1. </a:t>
            </a:r>
            <a:r>
              <a:rPr lang="it-IT" sz="2800" b="1" dirty="0">
                <a:latin typeface="Tahoma" pitchFamily="34" charset="0"/>
              </a:rPr>
              <a:t>ANALISI DELLA SITUAZIONE INIZIALE</a:t>
            </a:r>
            <a:r>
              <a:rPr lang="it-IT" sz="3200" dirty="0">
                <a:latin typeface="Tahoma" pitchFamily="34" charset="0"/>
              </a:rPr>
              <a:t>                                       </a:t>
            </a:r>
            <a:r>
              <a:rPr lang="it-IT" sz="3200" b="1" dirty="0">
                <a:latin typeface="Tahoma" pitchFamily="34" charset="0"/>
              </a:rPr>
              <a:t>(</a:t>
            </a:r>
            <a:r>
              <a:rPr lang="it-IT" sz="3200" b="1" i="1" dirty="0">
                <a:latin typeface="Tahoma" pitchFamily="34" charset="0"/>
              </a:rPr>
              <a:t>chi e come sono i miei allievi?)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929063" y="1071563"/>
            <a:ext cx="2071687" cy="1500187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00063" y="2786063"/>
            <a:ext cx="864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latin typeface="Tahoma" pitchFamily="34" charset="0"/>
                <a:cs typeface="Tahoma" pitchFamily="34" charset="0"/>
              </a:rPr>
              <a:t>fare una VALUTAZIONE INIZIALE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1357313" y="3571875"/>
            <a:ext cx="1285875" cy="1285875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857250" y="5000625"/>
            <a:ext cx="228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TEST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 ATLETICI, TECNICI E TATTICI</a:t>
            </a:r>
          </a:p>
        </p:txBody>
      </p:sp>
      <p:pic>
        <p:nvPicPr>
          <p:cNvPr id="7" name="Immagine 6" descr="IOANALIZ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096963"/>
            <a:ext cx="17145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in giù 7"/>
          <p:cNvSpPr/>
          <p:nvPr/>
        </p:nvSpPr>
        <p:spPr>
          <a:xfrm>
            <a:off x="4000500" y="3571875"/>
            <a:ext cx="1285875" cy="1285875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357563" y="5000625"/>
            <a:ext cx="2643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TEST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 SOCIOMETRICI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6929438" y="3571875"/>
            <a:ext cx="1285875" cy="1285875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215063" y="5000625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COMUNICARE</a:t>
            </a:r>
            <a:endParaRPr lang="it-IT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tabLst>
                <a:tab pos="276225" algn="l"/>
              </a:tabLst>
            </a:pPr>
            <a:r>
              <a:rPr lang="it-IT" sz="3200" dirty="0">
                <a:latin typeface="Tahoma" pitchFamily="34" charset="0"/>
              </a:rPr>
              <a:t>2.	</a:t>
            </a:r>
            <a:r>
              <a:rPr lang="it-IT" sz="3200" b="1" dirty="0">
                <a:latin typeface="Tahoma" pitchFamily="34" charset="0"/>
              </a:rPr>
              <a:t>DEFINIZIONE DEGLI OBIETTIVI</a:t>
            </a:r>
            <a:r>
              <a:rPr lang="it-IT" sz="3200" dirty="0">
                <a:latin typeface="Tahoma" pitchFamily="34" charset="0"/>
              </a:rPr>
              <a:t>                                          </a:t>
            </a:r>
            <a:r>
              <a:rPr lang="it-IT" sz="3200" b="1" dirty="0">
                <a:latin typeface="Tahoma" pitchFamily="34" charset="0"/>
              </a:rPr>
              <a:t>(</a:t>
            </a:r>
            <a:r>
              <a:rPr lang="it-IT" sz="3200" b="1" i="1" dirty="0">
                <a:latin typeface="Tahoma" pitchFamily="34" charset="0"/>
              </a:rPr>
              <a:t>dove vogliamo arrivare?)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1214438" y="1214438"/>
            <a:ext cx="2071687" cy="1500187"/>
          </a:xfrm>
          <a:prstGeom prst="downArrow">
            <a:avLst/>
          </a:prstGeom>
          <a:blipFill>
            <a:blip r:embed="rId3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17748" y="2786063"/>
            <a:ext cx="3357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latin typeface="Tahoma" pitchFamily="34" charset="0"/>
                <a:cs typeface="Tahoma" pitchFamily="34" charset="0"/>
              </a:rPr>
              <a:t>CHI DEFINISCE GLI OBIETTIVI?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4000500" y="2786063"/>
            <a:ext cx="642938" cy="1928812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" name="Immagine 6" descr="calciopoli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071813"/>
            <a:ext cx="18573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857750" y="4000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la SOCIETÀ</a:t>
            </a:r>
          </a:p>
        </p:txBody>
      </p:sp>
      <p:pic>
        <p:nvPicPr>
          <p:cNvPr id="9" name="Immagine 8" descr="Garou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714500"/>
            <a:ext cx="183356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018560" y="2857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i GIOCATORI</a:t>
            </a:r>
          </a:p>
        </p:txBody>
      </p:sp>
      <p:pic>
        <p:nvPicPr>
          <p:cNvPr id="11" name="Immagine 10" descr="calcio1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11430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4803998" y="235743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/>
              <a:t>l’ALLENATORE</a:t>
            </a:r>
          </a:p>
        </p:txBody>
      </p:sp>
      <p:pic>
        <p:nvPicPr>
          <p:cNvPr id="13" name="Immagine 12" descr="calcio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3357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804248" y="45720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i MASS MEDIA</a:t>
            </a:r>
          </a:p>
        </p:txBody>
      </p:sp>
      <p:sp>
        <p:nvSpPr>
          <p:cNvPr id="15" name="Freccia a destra con strisce 14"/>
          <p:cNvSpPr/>
          <p:nvPr/>
        </p:nvSpPr>
        <p:spPr>
          <a:xfrm>
            <a:off x="714375" y="5429250"/>
            <a:ext cx="1143000" cy="1143000"/>
          </a:xfrm>
          <a:prstGeom prst="striped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928813" y="5197475"/>
            <a:ext cx="4786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/>
              <a:t>l’ASSOCIAZIONE nella quale gioco</a:t>
            </a:r>
          </a:p>
        </p:txBody>
      </p:sp>
      <p:pic>
        <p:nvPicPr>
          <p:cNvPr id="18" name="Immagine 17" descr="c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99050"/>
            <a:ext cx="17859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8" grpId="0"/>
      <p:bldP spid="10" grpId="0"/>
      <p:bldP spid="12" grpId="0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642938" y="214313"/>
            <a:ext cx="56435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 dirty="0"/>
              <a:t>l’ASSOCIAZIONE</a:t>
            </a:r>
          </a:p>
          <a:p>
            <a:pPr algn="ctr"/>
            <a:r>
              <a:rPr lang="it-IT" sz="4400" b="1" dirty="0"/>
              <a:t>mi chiede di</a:t>
            </a:r>
          </a:p>
        </p:txBody>
      </p:sp>
      <p:pic>
        <p:nvPicPr>
          <p:cNvPr id="3" name="Immagine 2" descr="c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0"/>
            <a:ext cx="2209491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292" name="CasellaDiTesto 3"/>
          <p:cNvSpPr txBox="1">
            <a:spLocks noChangeArrowheads="1"/>
          </p:cNvSpPr>
          <p:nvPr/>
        </p:nvSpPr>
        <p:spPr bwMode="auto">
          <a:xfrm>
            <a:off x="500063" y="2143125"/>
            <a:ext cx="8643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000" b="1" dirty="0">
                <a:latin typeface="Tahoma" pitchFamily="34" charset="0"/>
                <a:cs typeface="Tahoma" pitchFamily="34" charset="0"/>
              </a:rPr>
              <a:t>ESSERE EDUCATORE e ALLENATORE</a:t>
            </a:r>
          </a:p>
        </p:txBody>
      </p:sp>
      <p:sp>
        <p:nvSpPr>
          <p:cNvPr id="12293" name="CasellaDiTesto 4"/>
          <p:cNvSpPr txBox="1">
            <a:spLocks noChangeArrowheads="1"/>
          </p:cNvSpPr>
          <p:nvPr/>
        </p:nvSpPr>
        <p:spPr bwMode="auto">
          <a:xfrm>
            <a:off x="714375" y="4697413"/>
            <a:ext cx="3429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Tahoma" pitchFamily="34" charset="0"/>
                <a:cs typeface="Tahoma" pitchFamily="34" charset="0"/>
              </a:rPr>
              <a:t>ALLENARE EDUCANDO</a:t>
            </a:r>
          </a:p>
        </p:txBody>
      </p:sp>
      <p:sp>
        <p:nvSpPr>
          <p:cNvPr id="12294" name="CasellaDiTesto 5"/>
          <p:cNvSpPr txBox="1">
            <a:spLocks noChangeArrowheads="1"/>
          </p:cNvSpPr>
          <p:nvPr/>
        </p:nvSpPr>
        <p:spPr bwMode="auto">
          <a:xfrm>
            <a:off x="5214938" y="4697413"/>
            <a:ext cx="37861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latin typeface="Tahoma" pitchFamily="34" charset="0"/>
                <a:cs typeface="Tahoma" pitchFamily="34" charset="0"/>
              </a:rPr>
              <a:t>EDUCARE ALLENANDO</a:t>
            </a:r>
          </a:p>
        </p:txBody>
      </p:sp>
      <p:sp>
        <p:nvSpPr>
          <p:cNvPr id="12295" name="CasellaDiTesto 6"/>
          <p:cNvSpPr txBox="1">
            <a:spLocks noChangeArrowheads="1"/>
          </p:cNvSpPr>
          <p:nvPr/>
        </p:nvSpPr>
        <p:spPr bwMode="auto">
          <a:xfrm>
            <a:off x="3000375" y="5087938"/>
            <a:ext cx="3429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400" b="1">
                <a:latin typeface="Tahoma" pitchFamily="34" charset="0"/>
                <a:cs typeface="Tahoma" pitchFamily="34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2" grpId="0"/>
      <p:bldP spid="12292" grpId="1"/>
      <p:bldP spid="12293" grpId="0"/>
      <p:bldP spid="12294" grpId="0"/>
      <p:bldP spid="12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tangolo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tabLst>
                <a:tab pos="276225" algn="l"/>
              </a:tabLst>
            </a:pPr>
            <a:r>
              <a:rPr lang="it-IT" sz="3200" dirty="0">
                <a:latin typeface="Tahoma" pitchFamily="34" charset="0"/>
              </a:rPr>
              <a:t>3.	</a:t>
            </a:r>
            <a:r>
              <a:rPr lang="it-IT" sz="3200" b="1" dirty="0">
                <a:latin typeface="Tahoma" pitchFamily="34" charset="0"/>
              </a:rPr>
              <a:t>SELEZIONE DEI CONTENUTI</a:t>
            </a:r>
            <a:r>
              <a:rPr lang="it-IT" sz="3200" dirty="0">
                <a:latin typeface="Tahoma" pitchFamily="34" charset="0"/>
              </a:rPr>
              <a:t>                                        </a:t>
            </a:r>
            <a:r>
              <a:rPr lang="it-IT" sz="3200" b="1" dirty="0">
                <a:latin typeface="Tahoma" pitchFamily="34" charset="0"/>
              </a:rPr>
              <a:t>(</a:t>
            </a:r>
            <a:r>
              <a:rPr lang="it-IT" sz="3200" b="1" i="1" dirty="0">
                <a:latin typeface="Tahoma" pitchFamily="34" charset="0"/>
              </a:rPr>
              <a:t>cosa devo fare?)</a:t>
            </a:r>
          </a:p>
        </p:txBody>
      </p:sp>
      <p:pic>
        <p:nvPicPr>
          <p:cNvPr id="5" name="Immagine 4" descr="pirami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" y="1131888"/>
            <a:ext cx="497681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50" y="1257300"/>
            <a:ext cx="4291013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67544" y="1556792"/>
            <a:ext cx="86764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6000" dirty="0"/>
              <a:t>OGNI CAPACITÀ </a:t>
            </a:r>
            <a:endParaRPr lang="it-IT" sz="6000" dirty="0" smtClean="0"/>
          </a:p>
          <a:p>
            <a:pPr algn="ctr"/>
            <a:r>
              <a:rPr lang="it-IT" sz="6000" dirty="0" smtClean="0"/>
              <a:t>tra </a:t>
            </a:r>
            <a:r>
              <a:rPr lang="it-IT" sz="6000" dirty="0"/>
              <a:t>i 6 e i 15 anni  ha </a:t>
            </a:r>
            <a:endParaRPr lang="it-IT" sz="6000" dirty="0" smtClean="0"/>
          </a:p>
          <a:p>
            <a:pPr algn="ctr"/>
            <a:r>
              <a:rPr lang="it-IT" sz="6000" b="1" dirty="0" smtClean="0"/>
              <a:t>MOMENTI </a:t>
            </a:r>
            <a:r>
              <a:rPr lang="it-IT" sz="6000" b="1" dirty="0"/>
              <a:t>FAVOREVOLI     </a:t>
            </a:r>
            <a:r>
              <a:rPr lang="it-IT" sz="6000" dirty="0"/>
              <a:t>per </a:t>
            </a:r>
            <a:r>
              <a:rPr lang="it-IT" sz="6000" dirty="0" smtClean="0"/>
              <a:t>il suo sviluppo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abella di Martin color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68547"/>
            <a:ext cx="8208912" cy="6500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/>
          <p:cNvSpPr>
            <a:spLocks noChangeArrowheads="1"/>
          </p:cNvSpPr>
          <p:nvPr/>
        </p:nvSpPr>
        <p:spPr bwMode="auto">
          <a:xfrm>
            <a:off x="-71438" y="0"/>
            <a:ext cx="914400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>
              <a:tabLst>
                <a:tab pos="276225" algn="l"/>
              </a:tabLst>
            </a:pPr>
            <a:r>
              <a:rPr lang="it-IT" sz="3200" b="1" dirty="0">
                <a:latin typeface="Tahoma" pitchFamily="34" charset="0"/>
              </a:rPr>
              <a:t>4</a:t>
            </a:r>
            <a:r>
              <a:rPr lang="it-IT" sz="3200" dirty="0">
                <a:latin typeface="Tahoma" pitchFamily="34" charset="0"/>
              </a:rPr>
              <a:t>.	</a:t>
            </a:r>
            <a:r>
              <a:rPr lang="it-IT" sz="3200" b="1" dirty="0">
                <a:latin typeface="Tahoma" pitchFamily="34" charset="0"/>
              </a:rPr>
              <a:t>SCELTA E ORGANIZZAZIONE DEI METODI E DELLE ATTIVITÀ               (</a:t>
            </a:r>
            <a:r>
              <a:rPr lang="it-IT" sz="3200" b="1" i="1" dirty="0">
                <a:latin typeface="Tahoma" pitchFamily="34" charset="0"/>
              </a:rPr>
              <a:t>come devo fare?)</a:t>
            </a:r>
            <a:endParaRPr lang="it-IT" sz="3200" b="1" dirty="0">
              <a:latin typeface="Tahoma" pitchFamily="34" charset="0"/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827584" y="3429000"/>
            <a:ext cx="321069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Tahoma" pitchFamily="34" charset="0"/>
                <a:cs typeface="Tahoma" pitchFamily="34" charset="0"/>
              </a:rPr>
              <a:t>per l’</a:t>
            </a:r>
            <a:r>
              <a:rPr lang="it-IT" sz="2800" b="1" dirty="0">
                <a:latin typeface="Tahoma" pitchFamily="34" charset="0"/>
                <a:cs typeface="Tahoma" pitchFamily="34" charset="0"/>
              </a:rPr>
              <a:t>EDUCAZIONE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800" b="1" dirty="0">
                <a:latin typeface="Tahoma" pitchFamily="34" charset="0"/>
                <a:cs typeface="Tahoma" pitchFamily="34" charset="0"/>
              </a:rPr>
              <a:t>MOTORIA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 sono particolarmente indicati i metodi che lasciano libertà di espressione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071938" y="3500438"/>
            <a:ext cx="5000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LIBERA ESPLORAZIONE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071938" y="4143375"/>
            <a:ext cx="5000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SCOPERTA GUIDATA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071938" y="4799013"/>
            <a:ext cx="50006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RISOLUZIONE DEI PROBLEMI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071938" y="5456238"/>
            <a:ext cx="5000625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MISTO (analitico – sintetico)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071938" y="6130925"/>
            <a:ext cx="5000625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ASSEGNAZIONE DEI COMPITI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827584" y="1541463"/>
            <a:ext cx="813874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IL METODO È LO STRUMENTO CHE RENDE COMPRENSIBILE E TRASMETTIBILE IL CONTENUTO E QUINDI PUÒ CREARE   CRESCITA INTELLETTIVA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403648" y="246583"/>
            <a:ext cx="748883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LIBERA ESPLORAZIONE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rivolta soprattutto all’acquisizione di esperienze motorie e sensoriali relativamente agli attrezzi, ai mezzi e ai contenuti. L’istruttore è orientatore mentre l’allievo è protagonista.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899592" y="2913781"/>
            <a:ext cx="806673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SCOPERTA GUIDATA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l’allievo risolve autonomamente il problema motorio ma all’interno di un ambito ristretto dall’istruttore.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043608" y="4709244"/>
            <a:ext cx="7922716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PER TENTATIVI ed ERRORI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l’allievo risolve il problema per tentativi utilizzando le proprie ESPERIENZE; l’errore è l’elemento costruttivo del processo d’apprendimento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971600" y="112142"/>
            <a:ext cx="756084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MISTO</a:t>
            </a:r>
            <a:r>
              <a:rPr lang="it-IT" sz="2800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 (analitico – sintetico)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consiste nell’esaminare l’insieme e quindi la specificità o le singole parti della totalità.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971600" y="1556792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ASSEGNAZIONE DEI COMPITI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utilizzato soprattutto in lavori a stazione, mira alla responsabilizzazione dell’allievo che deve eseguire e modulare il lavoro dopo la spiegazione dell’istruttore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99592" y="3838971"/>
            <a:ext cx="7992888" cy="30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ALCUNE OSSERVAZIONI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l’errore e’ un elemento naturale e fondamentale nel processo educativo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L’errore è un elemento che consente di misurare la validità di un metodo o di una didattica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L’errore fornisce informazioni utili ed indispensabili al perfezionamento dell’insegnamento a tal punto da essere considerato l’elemento più importante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F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Come spieghereste ad un ragazzo cos’è la felicità?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964353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“Non glielo spiegherei,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gli darei un pallone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per farlo giocare.” </a:t>
            </a: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it-IT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Dorothee</a:t>
            </a: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it-IT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Solle</a:t>
            </a: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ahoma" pitchFamily="34" charset="0"/>
              </a:rPr>
              <a:t>(teologa tedesca)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calciogif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365104"/>
            <a:ext cx="1446812" cy="142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/>
          <p:cNvSpPr>
            <a:spLocks noChangeArrowheads="1"/>
          </p:cNvSpPr>
          <p:nvPr/>
        </p:nvSpPr>
        <p:spPr bwMode="auto">
          <a:xfrm>
            <a:off x="-71438" y="0"/>
            <a:ext cx="914400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>
              <a:tabLst>
                <a:tab pos="276225" algn="l"/>
              </a:tabLst>
            </a:pPr>
            <a:r>
              <a:rPr lang="it-IT" sz="3200" b="1" dirty="0">
                <a:latin typeface="Tahoma" pitchFamily="34" charset="0"/>
              </a:rPr>
              <a:t>5</a:t>
            </a:r>
            <a:r>
              <a:rPr lang="it-IT" sz="3200" dirty="0">
                <a:latin typeface="Tahoma" pitchFamily="34" charset="0"/>
              </a:rPr>
              <a:t>. </a:t>
            </a:r>
            <a:r>
              <a:rPr lang="it-IT" sz="3200" b="1" dirty="0">
                <a:latin typeface="Tahoma" pitchFamily="34" charset="0"/>
              </a:rPr>
              <a:t>SCELTA E ORGANIZZAZIONE DEI MATERIALI E DEGLI STRUMENTI      (</a:t>
            </a:r>
            <a:r>
              <a:rPr lang="it-IT" sz="3200" b="1" i="1" dirty="0">
                <a:latin typeface="Tahoma" pitchFamily="34" charset="0"/>
              </a:rPr>
              <a:t>cosa mi occorre?)</a:t>
            </a:r>
          </a:p>
        </p:txBody>
      </p:sp>
      <p:sp>
        <p:nvSpPr>
          <p:cNvPr id="19459" name="CasellaDiTesto 3"/>
          <p:cNvSpPr txBox="1">
            <a:spLocks noChangeArrowheads="1"/>
          </p:cNvSpPr>
          <p:nvPr/>
        </p:nvSpPr>
        <p:spPr bwMode="auto">
          <a:xfrm>
            <a:off x="899592" y="1643063"/>
            <a:ext cx="710140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/>
              <a:t>La scelta, la qualità e la quantità del materiale è importante perché è un elemento determinante della buona riuscita di un  allenamento e quindi del percorso d’apprendimento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2538" y="1772816"/>
            <a:ext cx="1921461" cy="20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ttangolo 1"/>
          <p:cNvSpPr>
            <a:spLocks noChangeArrowheads="1"/>
          </p:cNvSpPr>
          <p:nvPr/>
        </p:nvSpPr>
        <p:spPr bwMode="auto">
          <a:xfrm>
            <a:off x="827584" y="3500438"/>
            <a:ext cx="8244979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>
                <a:latin typeface="Tahoma" pitchFamily="34" charset="0"/>
              </a:rPr>
              <a:t>6</a:t>
            </a:r>
            <a:r>
              <a:rPr lang="it-IT" sz="3200" dirty="0">
                <a:latin typeface="Tahoma" pitchFamily="34" charset="0"/>
              </a:rPr>
              <a:t>. </a:t>
            </a:r>
            <a:r>
              <a:rPr lang="it-IT" sz="3200" b="1" dirty="0">
                <a:latin typeface="Tahoma" pitchFamily="34" charset="0"/>
              </a:rPr>
              <a:t>STRUTTURARE LE SEQUENZE </a:t>
            </a:r>
            <a:r>
              <a:rPr lang="it-IT" sz="3200" b="1" dirty="0" err="1">
                <a:latin typeface="Tahoma" pitchFamily="34" charset="0"/>
              </a:rPr>
              <a:t>DI</a:t>
            </a:r>
            <a:r>
              <a:rPr lang="it-IT" sz="3200" b="1" dirty="0">
                <a:latin typeface="Tahoma" pitchFamily="34" charset="0"/>
              </a:rPr>
              <a:t>  </a:t>
            </a:r>
          </a:p>
          <a:p>
            <a:r>
              <a:rPr lang="it-IT" sz="3200" b="1" dirty="0">
                <a:latin typeface="Tahoma" pitchFamily="34" charset="0"/>
              </a:rPr>
              <a:t>    INTERVENTO (</a:t>
            </a:r>
            <a:r>
              <a:rPr lang="it-IT" sz="3200" b="1" i="1" dirty="0">
                <a:latin typeface="Tahoma" pitchFamily="34" charset="0"/>
              </a:rPr>
              <a:t>quando devo fare?)</a:t>
            </a:r>
            <a:endParaRPr lang="it-IT" sz="3200" dirty="0"/>
          </a:p>
        </p:txBody>
      </p:sp>
      <p:sp>
        <p:nvSpPr>
          <p:cNvPr id="16390" name="Rettangolo 5"/>
          <p:cNvSpPr>
            <a:spLocks noChangeArrowheads="1"/>
          </p:cNvSpPr>
          <p:nvPr/>
        </p:nvSpPr>
        <p:spPr bwMode="auto">
          <a:xfrm>
            <a:off x="1214438" y="4786313"/>
            <a:ext cx="7072312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solidFill>
                  <a:srgbClr val="211AB0"/>
                </a:solidFill>
                <a:latin typeface="Tahoma" pitchFamily="34" charset="0"/>
                <a:cs typeface="Tahoma" pitchFamily="34" charset="0"/>
              </a:rPr>
              <a:t>OGNI ETÀ HA LE SUE CARATTERISTICHE</a:t>
            </a:r>
            <a:endParaRPr lang="it-IT" sz="4800">
              <a:solidFill>
                <a:srgbClr val="211AB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 rot="19444601">
            <a:off x="-192527" y="2527572"/>
            <a:ext cx="10731296" cy="1556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3" y="85725"/>
            <a:ext cx="82581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sellaDiTesto 11"/>
          <p:cNvSpPr txBox="1">
            <a:spLocks noChangeArrowheads="1"/>
          </p:cNvSpPr>
          <p:nvPr/>
        </p:nvSpPr>
        <p:spPr bwMode="auto">
          <a:xfrm>
            <a:off x="1331640" y="0"/>
            <a:ext cx="781236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b="1" dirty="0">
                <a:latin typeface="Tahoma" pitchFamily="34" charset="0"/>
                <a:cs typeface="Tahoma" pitchFamily="34" charset="0"/>
              </a:rPr>
              <a:t>I PERIODI DELLA VITA</a:t>
            </a:r>
          </a:p>
        </p:txBody>
      </p:sp>
      <p:pic>
        <p:nvPicPr>
          <p:cNvPr id="20484" name="Immagine 5" descr="BABY3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714875"/>
            <a:ext cx="12588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magine 6" descr="uomo anzian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025" y="42863"/>
            <a:ext cx="728663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umetto 1 12"/>
          <p:cNvSpPr/>
          <p:nvPr/>
        </p:nvSpPr>
        <p:spPr>
          <a:xfrm>
            <a:off x="395536" y="2708920"/>
            <a:ext cx="2143125" cy="1000125"/>
          </a:xfrm>
          <a:prstGeom prst="wedgeRectCallout">
            <a:avLst>
              <a:gd name="adj1" fmla="val 13113"/>
              <a:gd name="adj2" fmla="val 2346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INFANZIA</a:t>
            </a:r>
          </a:p>
        </p:txBody>
      </p:sp>
      <p:sp>
        <p:nvSpPr>
          <p:cNvPr id="14" name="Fumetto 1 13"/>
          <p:cNvSpPr/>
          <p:nvPr/>
        </p:nvSpPr>
        <p:spPr>
          <a:xfrm>
            <a:off x="3571875" y="5572125"/>
            <a:ext cx="2428875" cy="1000125"/>
          </a:xfrm>
          <a:prstGeom prst="wedgeRectCallout">
            <a:avLst>
              <a:gd name="adj1" fmla="val -85926"/>
              <a:gd name="adj2" fmla="val -1009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FANCIULLEZZA</a:t>
            </a:r>
          </a:p>
        </p:txBody>
      </p:sp>
      <p:sp>
        <p:nvSpPr>
          <p:cNvPr id="15" name="Fumetto 1 14"/>
          <p:cNvSpPr/>
          <p:nvPr/>
        </p:nvSpPr>
        <p:spPr>
          <a:xfrm>
            <a:off x="2428875" y="1714500"/>
            <a:ext cx="2357438" cy="785813"/>
          </a:xfrm>
          <a:prstGeom prst="wedgeRectCallout">
            <a:avLst>
              <a:gd name="adj1" fmla="val -7545"/>
              <a:gd name="adj2" fmla="val 3072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PRE ADOLESCENZA</a:t>
            </a:r>
          </a:p>
        </p:txBody>
      </p:sp>
      <p:sp>
        <p:nvSpPr>
          <p:cNvPr id="16" name="Fumetto 1 15"/>
          <p:cNvSpPr/>
          <p:nvPr/>
        </p:nvSpPr>
        <p:spPr>
          <a:xfrm>
            <a:off x="6215063" y="5214938"/>
            <a:ext cx="2428875" cy="1000125"/>
          </a:xfrm>
          <a:prstGeom prst="wedgeRectCallout">
            <a:avLst>
              <a:gd name="adj1" fmla="val -122772"/>
              <a:gd name="adj2" fmla="val -1923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ADOLESCENZA</a:t>
            </a:r>
          </a:p>
        </p:txBody>
      </p:sp>
      <p:sp>
        <p:nvSpPr>
          <p:cNvPr id="18" name="Fumetto 1 17"/>
          <p:cNvSpPr/>
          <p:nvPr/>
        </p:nvSpPr>
        <p:spPr>
          <a:xfrm>
            <a:off x="6715125" y="3714750"/>
            <a:ext cx="2143125" cy="1000125"/>
          </a:xfrm>
          <a:prstGeom prst="wedgeRectCallout">
            <a:avLst>
              <a:gd name="adj1" fmla="val -31458"/>
              <a:gd name="adj2" fmla="val -256524"/>
            </a:avLst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TARDA ETÀ ADULTA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 rot="19476768">
            <a:off x="4714329" y="670391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INVOLUZIONE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 rot="19397708">
            <a:off x="4624919" y="2382997"/>
            <a:ext cx="4143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070FAD"/>
                </a:solidFill>
                <a:latin typeface="Tahoma" pitchFamily="34" charset="0"/>
                <a:cs typeface="Tahoma" pitchFamily="34" charset="0"/>
              </a:rPr>
              <a:t>STABILIZZAZIONE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 rot="-2257082">
            <a:off x="1367260" y="4881341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FASE EVOLUTIVA</a:t>
            </a:r>
          </a:p>
        </p:txBody>
      </p:sp>
      <p:sp>
        <p:nvSpPr>
          <p:cNvPr id="17" name="Fumetto 1 16"/>
          <p:cNvSpPr/>
          <p:nvPr/>
        </p:nvSpPr>
        <p:spPr>
          <a:xfrm>
            <a:off x="3500438" y="642938"/>
            <a:ext cx="2357437" cy="785812"/>
          </a:xfrm>
          <a:prstGeom prst="wedgeRectCallout">
            <a:avLst>
              <a:gd name="adj1" fmla="val 41971"/>
              <a:gd name="adj2" fmla="val 21812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ETÀ ADUTA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2" grpId="0"/>
      <p:bldP spid="11" grpId="0"/>
      <p:bldP spid="10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899593" y="142875"/>
          <a:ext cx="7922171" cy="307183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516304"/>
                <a:gridCol w="2377898"/>
                <a:gridCol w="3027969"/>
              </a:tblGrid>
              <a:tr h="644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CARATTERISTICHE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PSICOLOGICHE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42739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animatore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giocare con il calcio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gioco senza ruolo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gioco con poche regole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legato alla mamma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egocentrico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incapace di collaborare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limitata cap. d’astrazione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dipendente dagli adulti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paura ad affrontare nuove esperienze motorie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sensibile ai rimproveri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20496" name="Rectangle 21"/>
          <p:cNvSpPr>
            <a:spLocks noChangeArrowheads="1"/>
          </p:cNvSpPr>
          <p:nvPr/>
        </p:nvSpPr>
        <p:spPr bwMode="auto">
          <a:xfrm>
            <a:off x="899592" y="2382714"/>
            <a:ext cx="2499171" cy="830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/>
              <a:t>6\7 ANNI</a:t>
            </a:r>
          </a:p>
          <a:p>
            <a:pPr algn="ctr"/>
            <a:r>
              <a:rPr lang="it-IT" sz="2400" b="1"/>
              <a:t>gioco 5c5 </a:t>
            </a:r>
          </a:p>
        </p:txBody>
      </p:sp>
      <p:graphicFrame>
        <p:nvGraphicFramePr>
          <p:cNvPr id="4" name="Group 27"/>
          <p:cNvGraphicFramePr>
            <a:graphicFrameLocks noGrp="1"/>
          </p:cNvGraphicFramePr>
          <p:nvPr/>
        </p:nvGraphicFramePr>
        <p:xfrm>
          <a:off x="901347" y="3500438"/>
          <a:ext cx="7956962" cy="3241195"/>
        </p:xfrm>
        <a:graphic>
          <a:graphicData uri="http://schemas.openxmlformats.org/drawingml/2006/table">
            <a:tbl>
              <a:tblPr/>
              <a:tblGrid>
                <a:gridCol w="2503181"/>
                <a:gridCol w="2412515"/>
                <a:gridCol w="3041266"/>
              </a:tblGrid>
              <a:tr h="5992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CARATTERISTICHE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PSICOLOGICHE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2601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animatore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organizzatore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5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giocare per imparare</a:t>
                      </a:r>
                    </a:p>
                    <a:p>
                      <a:pPr marL="0" marR="0" lvl="0" indent="0" algn="l" defTabSz="355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attivita’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polivalente</a:t>
                      </a:r>
                    </a:p>
                    <a:p>
                      <a:pPr marL="0" marR="0" lvl="0" indent="0" algn="l" defTabSz="355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stimolare la fantasia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disponibile alla competizione nel gioco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disponibilità verso nuovi apprendimenti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Superamento della paura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Linguaggio più chiaro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20511" name="Rectangle 21"/>
          <p:cNvSpPr>
            <a:spLocks noChangeArrowheads="1"/>
          </p:cNvSpPr>
          <p:nvPr/>
        </p:nvSpPr>
        <p:spPr bwMode="auto">
          <a:xfrm>
            <a:off x="899592" y="5949280"/>
            <a:ext cx="2499171" cy="830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/>
              <a:t>8\9 ANNI</a:t>
            </a:r>
          </a:p>
          <a:p>
            <a:pPr algn="ctr"/>
            <a:r>
              <a:rPr lang="it-IT" sz="2400" b="1"/>
              <a:t>gioco 7c7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5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0"/>
          <p:cNvGraphicFramePr>
            <a:graphicFrameLocks noGrp="1"/>
          </p:cNvGraphicFramePr>
          <p:nvPr/>
        </p:nvGraphicFramePr>
        <p:xfrm>
          <a:off x="971600" y="213150"/>
          <a:ext cx="7997066" cy="3071834"/>
        </p:xfrm>
        <a:graphic>
          <a:graphicData uri="http://schemas.openxmlformats.org/drawingml/2006/table">
            <a:tbl>
              <a:tblPr/>
              <a:tblGrid>
                <a:gridCol w="2150444"/>
                <a:gridCol w="2755319"/>
                <a:gridCol w="3091303"/>
              </a:tblGrid>
              <a:tr h="477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CARATTERISTICHE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PSICOLOGICHE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2431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Organizzatore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Animatore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Giocare per imparare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Attivita’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polivalente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Inizio specializzazione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più controllo del corpo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collabora nell’attività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gli amici e  l’istruttore diventano  importanti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accetta la regola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buon grado di 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socializzazone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21520" name="Rectangle 21"/>
          <p:cNvSpPr>
            <a:spLocks noChangeArrowheads="1"/>
          </p:cNvSpPr>
          <p:nvPr/>
        </p:nvSpPr>
        <p:spPr bwMode="auto">
          <a:xfrm>
            <a:off x="971600" y="2823021"/>
            <a:ext cx="4896544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/>
              <a:t>10 ANNI gioco 9c9 </a:t>
            </a:r>
          </a:p>
        </p:txBody>
      </p:sp>
      <p:graphicFrame>
        <p:nvGraphicFramePr>
          <p:cNvPr id="5" name="Group 33"/>
          <p:cNvGraphicFramePr>
            <a:graphicFrameLocks noGrp="1"/>
          </p:cNvGraphicFramePr>
          <p:nvPr/>
        </p:nvGraphicFramePr>
        <p:xfrm>
          <a:off x="1004119" y="3427413"/>
          <a:ext cx="7997066" cy="3287947"/>
        </p:xfrm>
        <a:graphic>
          <a:graphicData uri="http://schemas.openxmlformats.org/drawingml/2006/table">
            <a:tbl>
              <a:tblPr/>
              <a:tblGrid>
                <a:gridCol w="2150472"/>
                <a:gridCol w="2217646"/>
                <a:gridCol w="3628948"/>
              </a:tblGrid>
              <a:tr h="566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CARATTERISTICHE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PSICOLOGICHE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  <a:tr h="2647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Organizzatore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Animatore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Giocare per imparare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Conoscenza di tutti i reparti e settori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Ha inizio la fase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pre-puberale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Si consolida il sistema nervoso.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Frequenti sono le forme di ribellione e contestazione.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buone capacità di astrazione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disattento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influenzato dai mass-media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importanza del gruppo dei pari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21535" name="Rectangle 21"/>
          <p:cNvSpPr>
            <a:spLocks noChangeArrowheads="1"/>
          </p:cNvSpPr>
          <p:nvPr/>
        </p:nvSpPr>
        <p:spPr bwMode="auto">
          <a:xfrm>
            <a:off x="1008683" y="6279406"/>
            <a:ext cx="4355405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/>
              <a:t>11 ANNI gioco 11c11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9"/>
          <p:cNvGraphicFramePr>
            <a:graphicFrameLocks noGrp="1"/>
          </p:cNvGraphicFramePr>
          <p:nvPr/>
        </p:nvGraphicFramePr>
        <p:xfrm>
          <a:off x="899592" y="188640"/>
          <a:ext cx="8172400" cy="2948612"/>
        </p:xfrm>
        <a:graphic>
          <a:graphicData uri="http://schemas.openxmlformats.org/drawingml/2006/table">
            <a:tbl>
              <a:tblPr/>
              <a:tblGrid>
                <a:gridCol w="2026215"/>
                <a:gridCol w="2228836"/>
                <a:gridCol w="3917349"/>
              </a:tblGrid>
              <a:tr h="62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CARATTERISTICHE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PSICOLOGICHE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8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Organizzatore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imparare a giocare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6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specializzazione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del reparto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fase 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pre-puberale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si 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onsolida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il sistema nervoso.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frequenti sono le forme di ribellione e contestazione.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buone capacità di astrazione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critico verso i compagni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influenzato dai mass-media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4" name="Rectangle 21"/>
          <p:cNvSpPr>
            <a:spLocks noChangeArrowheads="1"/>
          </p:cNvSpPr>
          <p:nvPr/>
        </p:nvSpPr>
        <p:spPr bwMode="auto">
          <a:xfrm>
            <a:off x="899592" y="2679005"/>
            <a:ext cx="424847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/>
              <a:t>12\13 ANNI gioco 11c11 </a:t>
            </a:r>
          </a:p>
        </p:txBody>
      </p:sp>
      <p:graphicFrame>
        <p:nvGraphicFramePr>
          <p:cNvPr id="4" name="Group 38"/>
          <p:cNvGraphicFramePr>
            <a:graphicFrameLocks noGrp="1"/>
          </p:cNvGraphicFramePr>
          <p:nvPr/>
        </p:nvGraphicFramePr>
        <p:xfrm>
          <a:off x="899591" y="3186113"/>
          <a:ext cx="8173030" cy="3529428"/>
        </p:xfrm>
        <a:graphic>
          <a:graphicData uri="http://schemas.openxmlformats.org/drawingml/2006/table">
            <a:tbl>
              <a:tblPr/>
              <a:tblGrid>
                <a:gridCol w="1621127"/>
                <a:gridCol w="2026371"/>
                <a:gridCol w="4525532"/>
              </a:tblGrid>
              <a:tr h="611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CARATTERISTICHE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PSICOLOGICHE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organizzatore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giocare a imparare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specializzazione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del reparto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specializzazione del ruolo nel reparto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Si allungano gli arti al contrario del tronco. Appare goffo ed impacciato incidendo sulle cap. coordinative in negativo.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È insicuro,  insoddisfatto ed in contrasto con gli adulti.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Maturazione sessuale che può distogliere dal calcio.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pensiero razionale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ricerca continua della motivazione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9" name="Rectangle 2"/>
          <p:cNvSpPr>
            <a:spLocks noChangeArrowheads="1"/>
          </p:cNvSpPr>
          <p:nvPr/>
        </p:nvSpPr>
        <p:spPr bwMode="auto">
          <a:xfrm>
            <a:off x="841276" y="5171331"/>
            <a:ext cx="1714500" cy="1570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/>
              <a:t>14\15 ANNI</a:t>
            </a:r>
          </a:p>
          <a:p>
            <a:pPr algn="ctr"/>
            <a:r>
              <a:rPr lang="it-IT" sz="2400" b="1"/>
              <a:t>gioco 11c11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899591" y="980728"/>
          <a:ext cx="8175407" cy="4896620"/>
        </p:xfrm>
        <a:graphic>
          <a:graphicData uri="http://schemas.openxmlformats.org/drawingml/2006/table">
            <a:tbl>
              <a:tblPr/>
              <a:tblGrid>
                <a:gridCol w="2088233"/>
                <a:gridCol w="1928559"/>
                <a:gridCol w="2149480"/>
                <a:gridCol w="2009135"/>
              </a:tblGrid>
              <a:tr h="96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RESPONSABILE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COME FARE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Organizzatore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Allenatore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imparare a giocare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specializzazione del ruolo nel reparto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Istruttore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Allenatore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imparare a giocare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Tahoma" pitchFamily="34" charset="0"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specializzazione del ruolo nel reparto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1" name="Rectangle 2"/>
          <p:cNvSpPr>
            <a:spLocks noChangeArrowheads="1"/>
          </p:cNvSpPr>
          <p:nvPr/>
        </p:nvSpPr>
        <p:spPr bwMode="auto">
          <a:xfrm>
            <a:off x="978024" y="5301208"/>
            <a:ext cx="3810000" cy="830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/>
              <a:t>16 ANNI</a:t>
            </a:r>
          </a:p>
          <a:p>
            <a:pPr algn="ctr"/>
            <a:r>
              <a:rPr lang="it-IT" sz="2400" b="1"/>
              <a:t>gioco 11c11 </a:t>
            </a:r>
          </a:p>
        </p:txBody>
      </p:sp>
      <p:sp>
        <p:nvSpPr>
          <p:cNvPr id="23572" name="Rectangle 2"/>
          <p:cNvSpPr>
            <a:spLocks noChangeArrowheads="1"/>
          </p:cNvSpPr>
          <p:nvPr/>
        </p:nvSpPr>
        <p:spPr bwMode="auto">
          <a:xfrm>
            <a:off x="5082480" y="5301208"/>
            <a:ext cx="3810000" cy="830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400" b="1" dirty="0"/>
              <a:t>17\18 ANNI</a:t>
            </a:r>
          </a:p>
          <a:p>
            <a:pPr algn="ctr"/>
            <a:r>
              <a:rPr lang="it-IT" sz="2400" b="1" dirty="0"/>
              <a:t>gioco 11c11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  <p:bldP spid="235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 rot="19323237">
            <a:off x="224286" y="2972949"/>
            <a:ext cx="9152745" cy="118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3347864" y="486916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835696" y="472514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323528" y="6165304"/>
            <a:ext cx="1647800" cy="351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7380312" y="2204864"/>
            <a:ext cx="16916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300192" y="3501008"/>
            <a:ext cx="2016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27984" y="5157192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11560" y="3501008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051720" y="2708920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03" name="CasellaDiTesto 5"/>
          <p:cNvSpPr txBox="1">
            <a:spLocks noChangeArrowheads="1"/>
          </p:cNvSpPr>
          <p:nvPr/>
        </p:nvSpPr>
        <p:spPr bwMode="auto">
          <a:xfrm>
            <a:off x="1214438" y="85725"/>
            <a:ext cx="7072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FC730C"/>
                </a:solidFill>
                <a:latin typeface="Tahoma" pitchFamily="34" charset="0"/>
                <a:cs typeface="Tahoma" pitchFamily="34" charset="0"/>
              </a:rPr>
              <a:t>PROGRAMMAZIONE A  LUNGO TERMINE</a:t>
            </a:r>
          </a:p>
        </p:txBody>
      </p:sp>
      <p:cxnSp>
        <p:nvCxnSpPr>
          <p:cNvPr id="10" name="Connettore 2 9"/>
          <p:cNvCxnSpPr/>
          <p:nvPr/>
        </p:nvCxnSpPr>
        <p:spPr>
          <a:xfrm rot="16200000" flipH="1">
            <a:off x="2035969" y="4464844"/>
            <a:ext cx="428625" cy="3571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6200000" flipV="1">
            <a:off x="3929063" y="4786313"/>
            <a:ext cx="571500" cy="571500"/>
          </a:xfrm>
          <a:prstGeom prst="straightConnector1">
            <a:avLst/>
          </a:prstGeom>
          <a:ln w="76200">
            <a:solidFill>
              <a:srgbClr val="7EF9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6200000" flipH="1">
            <a:off x="3893344" y="3107532"/>
            <a:ext cx="428625" cy="357187"/>
          </a:xfrm>
          <a:prstGeom prst="straightConnector1">
            <a:avLst/>
          </a:prstGeom>
          <a:ln w="76200">
            <a:solidFill>
              <a:srgbClr val="ADE7F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>
            <a:off x="5786438" y="3286125"/>
            <a:ext cx="500062" cy="2857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0800000">
            <a:off x="6929438" y="2428875"/>
            <a:ext cx="571500" cy="428625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rot="5400000" flipH="1" flipV="1">
            <a:off x="7429500" y="2571750"/>
            <a:ext cx="285750" cy="2857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www.scuole.vda.it/montemilius3/images/stories/Gif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0"/>
            <a:ext cx="164306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e 24"/>
          <p:cNvSpPr/>
          <p:nvPr/>
        </p:nvSpPr>
        <p:spPr>
          <a:xfrm>
            <a:off x="2771800" y="400506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211960" y="422108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3635896" y="34290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5076056" y="342900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499992" y="263691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/>
          <p:cNvSpPr/>
          <p:nvPr/>
        </p:nvSpPr>
        <p:spPr>
          <a:xfrm>
            <a:off x="6084168" y="270892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0"/>
            <a:ext cx="878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27584" y="0"/>
            <a:ext cx="8316416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1^ fase (6\10 anni)</a:t>
            </a:r>
          </a:p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PREPARAZIONE </a:t>
            </a:r>
            <a:r>
              <a:rPr lang="it-IT" sz="2800" b="1" dirty="0" err="1">
                <a:latin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latin typeface="Tahoma" pitchFamily="34" charset="0"/>
                <a:cs typeface="Tahoma" pitchFamily="34" charset="0"/>
              </a:rPr>
              <a:t> BASE E </a:t>
            </a:r>
          </a:p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DELLA FORMAZIONE GENERALE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miglioramento delle capacità fisiologiche e della sensibilità dei gesti attraverso attività e giochi di grande movimento, imitativi, derivati e propedeutici dell’attività sportiva scelta.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Le esercitazioni dovranno essere tali da stimolare il sorgere ed il consolidarsi di apprendimenti di carattere generale, trasferibili anche in altre discipline sportive.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Obiettivi da raggiungere sono quindi la conoscenza e padronanza del proprio corpo, raggiungimento del fine comune (collaborazione e socializzazione), sviluppo degli schemi motori di base e delle capacità coordinative.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99592" y="214313"/>
            <a:ext cx="824440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2^ fase (11\13 anni)</a:t>
            </a:r>
          </a:p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AVVIAMENTO SPORTIVO E DELLA PREPARAZIONE SPECIFICA INIZIALE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  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si opererà sull’insegnamento tecnico specifico per perfezionare la padronanza dei gesti ed assimilare gli elementi fondamentali della tecnica.</a:t>
            </a:r>
            <a:endParaRPr lang="it-IT" sz="2800" b="1" dirty="0">
              <a:latin typeface="Tahoma" pitchFamily="34" charset="0"/>
              <a:cs typeface="Tahoma" pitchFamily="34" charset="0"/>
            </a:endParaRP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Il gioco dovrà trovare ancora molto spazio e darà modo di inserire l’abilità acquisita nei fondamentali della tecnica nell’azione del gioco, evitando in questo modo che la destrezza sia fine a sé stessa.</a:t>
            </a:r>
            <a:endParaRPr lang="it-IT" sz="2800" b="1" dirty="0">
              <a:latin typeface="Tahoma" pitchFamily="34" charset="0"/>
              <a:cs typeface="Tahoma" pitchFamily="34" charset="0"/>
            </a:endParaRP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Obiettivi da raggiungere sono la polivalenza e la multilateralità, il potenziamento fisiologico (sviluppo delle capacità condizionali), il perfezionamento degli schemi motori di base.</a:t>
            </a:r>
            <a:endParaRPr lang="it-IT" sz="28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83568" y="0"/>
            <a:ext cx="846043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3^ fase (14\16 anni)</a:t>
            </a:r>
          </a:p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SPECIALIZZAZIONE</a:t>
            </a:r>
            <a:r>
              <a:rPr lang="it-IT" sz="2800" i="1" dirty="0">
                <a:latin typeface="Tahoma" pitchFamily="34" charset="0"/>
                <a:cs typeface="Tahoma" pitchFamily="34" charset="0"/>
              </a:rPr>
              <a:t>:                                                                      </a:t>
            </a:r>
            <a:r>
              <a:rPr lang="it-IT" sz="2800" i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it-IT" sz="2800" i="1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800" i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it-IT" sz="2800" dirty="0" smtClean="0">
                <a:latin typeface="Tahoma" pitchFamily="34" charset="0"/>
                <a:cs typeface="Tahoma" pitchFamily="34" charset="0"/>
              </a:rPr>
              <a:t>scelta 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della disciplina sportiva, del ruolo, acquisizione di abilità tecnico-tattiche e incremento delle capacità condizionali.</a:t>
            </a:r>
            <a:endParaRPr lang="it-IT" sz="28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it-IT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2286000"/>
            <a:ext cx="846043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2800" b="1" dirty="0">
                <a:latin typeface="Tahoma" pitchFamily="34" charset="0"/>
                <a:cs typeface="Tahoma" pitchFamily="34" charset="0"/>
              </a:rPr>
              <a:t>4^ fase (17\18 anni)</a:t>
            </a:r>
          </a:p>
          <a:p>
            <a:pPr algn="ctr" eaLnBrk="0" hangingPunct="0"/>
            <a:r>
              <a:rPr lang="it-IT" sz="2800" b="1" dirty="0">
                <a:latin typeface="Tahoma" pitchFamily="34" charset="0"/>
                <a:cs typeface="Tahoma" pitchFamily="34" charset="0"/>
              </a:rPr>
              <a:t>PERFEZIONAMENTO SPORTIVO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                                               obiettivo principale il perfezionamento delle abilità tecnico-tattiche, l’elevata prestazione in gara e lo sviluppo selettivo delle capacità condizionali.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4786313"/>
            <a:ext cx="846043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5^ fase (oltre i 18 anni)</a:t>
            </a:r>
          </a:p>
          <a:p>
            <a:pPr algn="ctr"/>
            <a:r>
              <a:rPr lang="it-IT" sz="2800" b="1" dirty="0">
                <a:latin typeface="Tahoma" pitchFamily="34" charset="0"/>
                <a:cs typeface="Tahoma" pitchFamily="34" charset="0"/>
              </a:rPr>
              <a:t>GRANDE FORMA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:                                                                 ricercare la massima prestazione in gara e mantenimento delle capacità condizionali acquisite.</a:t>
            </a:r>
            <a:endParaRPr lang="it-IT" sz="28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F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1407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L’importante non è la conoscenza,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ma l’immaginazione.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La conoscenza ha dei limiti, l’immaginazione è infinita. </a:t>
            </a: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kumimoji="0" lang="it-IT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A.</a:t>
            </a: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ahoma" pitchFamily="34" charset="0"/>
              </a:rPr>
              <a:t> Einstein -</a:t>
            </a:r>
            <a:endParaRPr kumimoji="0" lang="it-IT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57188" y="0"/>
            <a:ext cx="8786812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3600" b="1" dirty="0">
                <a:solidFill>
                  <a:srgbClr val="FC730C"/>
                </a:solidFill>
                <a:latin typeface="Tahoma" pitchFamily="34" charset="0"/>
                <a:ea typeface="+mj-ea"/>
                <a:cs typeface="Tahoma" pitchFamily="34" charset="0"/>
              </a:rPr>
              <a:t>PROGRAMMAZIONE A MEDIO TERMINE o ANNUALE</a:t>
            </a:r>
          </a:p>
        </p:txBody>
      </p:sp>
      <p:sp>
        <p:nvSpPr>
          <p:cNvPr id="29699" name="CasellaDiTesto 4"/>
          <p:cNvSpPr txBox="1">
            <a:spLocks noChangeArrowheads="1"/>
          </p:cNvSpPr>
          <p:nvPr/>
        </p:nvSpPr>
        <p:spPr bwMode="auto">
          <a:xfrm>
            <a:off x="899592" y="1344885"/>
            <a:ext cx="806673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itchFamily="34" charset="0"/>
                <a:cs typeface="Tahoma" pitchFamily="34" charset="0"/>
              </a:rPr>
              <a:t>Anche durante l’arco della stagione sportiva le attività devono essere distribuite in base agli obiettivi, le capacità e la situazione.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Generalmente la stagione agonistica viene divisa i tre grandi periodi:</a:t>
            </a:r>
          </a:p>
          <a:p>
            <a:pPr marL="1828800" lvl="3" indent="-457200">
              <a:buFont typeface="Calibri" pitchFamily="34" charset="0"/>
              <a:buAutoNum type="arabicPeriod"/>
            </a:pPr>
            <a:r>
              <a:rPr lang="it-IT" sz="4000" dirty="0">
                <a:latin typeface="Tahoma" pitchFamily="34" charset="0"/>
                <a:cs typeface="Tahoma" pitchFamily="34" charset="0"/>
              </a:rPr>
              <a:t>Periodo preparatorio</a:t>
            </a:r>
          </a:p>
          <a:p>
            <a:pPr marL="1828800" lvl="3" indent="-457200">
              <a:buFont typeface="Calibri" pitchFamily="34" charset="0"/>
              <a:buAutoNum type="arabicPeriod"/>
            </a:pPr>
            <a:endParaRPr lang="it-IT" sz="4000" dirty="0">
              <a:latin typeface="Tahoma" pitchFamily="34" charset="0"/>
              <a:cs typeface="Tahoma" pitchFamily="34" charset="0"/>
            </a:endParaRPr>
          </a:p>
          <a:p>
            <a:pPr marL="1828800" lvl="3" indent="-457200">
              <a:buFont typeface="Calibri" pitchFamily="34" charset="0"/>
              <a:buAutoNum type="arabicPeriod"/>
            </a:pPr>
            <a:r>
              <a:rPr lang="it-IT" sz="4000" dirty="0">
                <a:latin typeface="Tahoma" pitchFamily="34" charset="0"/>
                <a:cs typeface="Tahoma" pitchFamily="34" charset="0"/>
              </a:rPr>
              <a:t>Periodo agonistico</a:t>
            </a:r>
          </a:p>
          <a:p>
            <a:pPr marL="1828800" lvl="3" indent="-457200">
              <a:buFont typeface="Calibri" pitchFamily="34" charset="0"/>
              <a:buAutoNum type="arabicPeriod"/>
            </a:pPr>
            <a:endParaRPr lang="it-IT" sz="4000" dirty="0">
              <a:latin typeface="Tahoma" pitchFamily="34" charset="0"/>
              <a:cs typeface="Tahoma" pitchFamily="34" charset="0"/>
            </a:endParaRPr>
          </a:p>
          <a:p>
            <a:pPr marL="1828800" lvl="3" indent="-457200">
              <a:buFont typeface="Calibri" pitchFamily="34" charset="0"/>
              <a:buAutoNum type="arabicPeriod"/>
            </a:pPr>
            <a:r>
              <a:rPr lang="it-IT" sz="4000" dirty="0">
                <a:latin typeface="Tahoma" pitchFamily="34" charset="0"/>
                <a:cs typeface="Tahoma" pitchFamily="34" charset="0"/>
              </a:rPr>
              <a:t>Periodo transitorio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9426201">
            <a:off x="195488" y="2790922"/>
            <a:ext cx="8973406" cy="1756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03848" y="5661248"/>
            <a:ext cx="2736304" cy="1196752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051720" y="2204864"/>
            <a:ext cx="2520280" cy="100811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723" name="CasellaDiTesto 5"/>
          <p:cNvSpPr txBox="1">
            <a:spLocks noChangeArrowheads="1"/>
          </p:cNvSpPr>
          <p:nvPr/>
        </p:nvSpPr>
        <p:spPr bwMode="auto">
          <a:xfrm>
            <a:off x="1214438" y="0"/>
            <a:ext cx="7072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b="1" dirty="0">
                <a:solidFill>
                  <a:srgbClr val="FC730C"/>
                </a:solidFill>
                <a:latin typeface="Tahoma" pitchFamily="34" charset="0"/>
                <a:cs typeface="Tahoma" pitchFamily="34" charset="0"/>
              </a:rPr>
              <a:t>PIANIFICAZIONE ANNUALE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72200" y="3356992"/>
            <a:ext cx="2627784" cy="129614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0"/>
            <a:ext cx="8786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5"/>
          <p:cNvSpPr txBox="1">
            <a:spLocks noChangeArrowheads="1"/>
          </p:cNvSpPr>
          <p:nvPr/>
        </p:nvSpPr>
        <p:spPr bwMode="auto">
          <a:xfrm>
            <a:off x="1115616" y="0"/>
            <a:ext cx="8028384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itchFamily="34" charset="0"/>
                <a:cs typeface="Tahoma" pitchFamily="34" charset="0"/>
              </a:rPr>
              <a:t>Il </a:t>
            </a:r>
            <a:r>
              <a:rPr lang="it-IT" sz="2800" b="1" dirty="0">
                <a:latin typeface="Tahoma" pitchFamily="34" charset="0"/>
                <a:cs typeface="Tahoma" pitchFamily="34" charset="0"/>
              </a:rPr>
              <a:t>PERIODO REPARATORIO 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ha l’obiettivo di riattivare e sviluppare le capacità condizionali e le capacità tecniche e tattiche. </a:t>
            </a: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899592" y="1428750"/>
            <a:ext cx="824440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itchFamily="34" charset="0"/>
                <a:cs typeface="Tahoma" pitchFamily="34" charset="0"/>
              </a:rPr>
              <a:t>Al </a:t>
            </a:r>
            <a:r>
              <a:rPr lang="it-IT" sz="2800" b="1" dirty="0">
                <a:latin typeface="Tahoma" pitchFamily="34" charset="0"/>
                <a:cs typeface="Tahoma" pitchFamily="34" charset="0"/>
              </a:rPr>
              <a:t>PERIODO AGONISTICO 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bisognerà arrivare in ottime condizioni di forma e di preparazione tecnica al fine di esprimere il massimo risultato.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In questa fase sarà determinante l’applicazione del principio dell’ALTERNANZA (supercompensazione) al fine di mantenere il più possibile elevato il grado prestativo.</a:t>
            </a:r>
          </a:p>
        </p:txBody>
      </p:sp>
      <p:pic>
        <p:nvPicPr>
          <p:cNvPr id="8" name="Picture 2" descr="progra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77642"/>
            <a:ext cx="7881120" cy="226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progra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771477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4"/>
          <p:cNvSpPr txBox="1">
            <a:spLocks noChangeArrowheads="1"/>
          </p:cNvSpPr>
          <p:nvPr/>
        </p:nvSpPr>
        <p:spPr bwMode="auto">
          <a:xfrm>
            <a:off x="899592" y="404664"/>
            <a:ext cx="82444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Tahoma" pitchFamily="34" charset="0"/>
                <a:cs typeface="Tahoma" pitchFamily="34" charset="0"/>
              </a:rPr>
              <a:t>Il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PERIODO TRANSITORIO 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intercorre tra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due stagioni 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agonistiche e in questa fase è utile un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 lavoro 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ridotto rispetto al periodo precedente, senza però tralasciare le esercitazioni fondamentali che garantiscono il mantenimento delle potenzialità acquisite. È il periodo in cui si cerca di smaltire la fatica fisica e psichica ma evitando il riposo assoluto in quanto facilita la perdita di quanto acquisito e ritarda i tempi di ripresa. </a:t>
            </a:r>
            <a:endParaRPr lang="it-IT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it-IT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POLISPORTIVITÀ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). Il 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periodo transitorio è irrinunciabile se si vogliono garantire futuri risultati; è infatti paragonabile al tempo di recupero tra una serie e l'altra e tra un allenamento e l'altro, ovvero di quella pausa necessaria affinché l'organismo assorba il lavoro svolto, si adatti e infine risponda esprimendosi a livelli sempre maggiori.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9552" y="332656"/>
            <a:ext cx="8604448" cy="9080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rgbClr val="FC730C"/>
                </a:solidFill>
                <a:latin typeface="+mj-lt"/>
                <a:ea typeface="+mj-ea"/>
                <a:cs typeface="+mj-cs"/>
              </a:rPr>
              <a:t>PROGRAMMA A BREVE TERMINE</a:t>
            </a:r>
          </a:p>
        </p:txBody>
      </p:sp>
      <p:sp>
        <p:nvSpPr>
          <p:cNvPr id="34819" name="Rettangolo 4"/>
          <p:cNvSpPr>
            <a:spLocks noChangeArrowheads="1"/>
          </p:cNvSpPr>
          <p:nvPr/>
        </p:nvSpPr>
        <p:spPr bwMode="auto">
          <a:xfrm>
            <a:off x="971600" y="1484784"/>
            <a:ext cx="8136904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itchFamily="34" charset="0"/>
                <a:cs typeface="Tahoma" pitchFamily="34" charset="0"/>
              </a:rPr>
              <a:t>Si estende normalmente nell'arco di una settimana, di un mese o per un numero di sedute. È la parte più breve ma abbastanza completa dell'intero processo di allenamento.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Riveste una priorità fondamentale per rendere efficace al massimo il lavoro che si svolge al fine del raggiungimento di un obiettivo immediato.</a:t>
            </a:r>
          </a:p>
          <a:p>
            <a:endParaRPr lang="it-IT" sz="28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it-IT" sz="2800" dirty="0">
                <a:latin typeface="Tahoma" pitchFamily="34" charset="0"/>
                <a:cs typeface="Tahoma" pitchFamily="34" charset="0"/>
              </a:rPr>
              <a:t>Si possono classificare in MICROCICLO di PREPARAZIONE, PRE-GARA, di GARA (quantità di carico ridotta), di COMPENSAZIONE.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5"/>
          <p:cNvSpPr>
            <a:spLocks noChangeArrowheads="1"/>
          </p:cNvSpPr>
          <p:nvPr/>
        </p:nvSpPr>
        <p:spPr bwMode="auto">
          <a:xfrm>
            <a:off x="827584" y="2833117"/>
            <a:ext cx="8316416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Come strutturare la seduta d’allenamento?</a:t>
            </a:r>
          </a:p>
        </p:txBody>
      </p:sp>
      <p:sp>
        <p:nvSpPr>
          <p:cNvPr id="24579" name="CasellaDiTesto 7"/>
          <p:cNvSpPr txBox="1">
            <a:spLocks noChangeArrowheads="1"/>
          </p:cNvSpPr>
          <p:nvPr/>
        </p:nvSpPr>
        <p:spPr bwMode="auto">
          <a:xfrm>
            <a:off x="971600" y="3501008"/>
            <a:ext cx="7922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Rispettando i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PRINCIPI DELL’ALLENAMENTO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57188" y="0"/>
            <a:ext cx="8786812" cy="9080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rgbClr val="FC730C"/>
                </a:solidFill>
                <a:latin typeface="+mj-lt"/>
                <a:ea typeface="+mj-ea"/>
                <a:cs typeface="+mj-cs"/>
              </a:rPr>
              <a:t>LA SEDUTA </a:t>
            </a:r>
            <a:r>
              <a:rPr lang="it-IT" sz="4000" b="1" dirty="0" err="1">
                <a:solidFill>
                  <a:srgbClr val="FC730C"/>
                </a:solidFill>
                <a:latin typeface="+mj-lt"/>
                <a:ea typeface="+mj-ea"/>
                <a:cs typeface="+mj-cs"/>
              </a:rPr>
              <a:t>D’ALLENAMENTO</a:t>
            </a:r>
            <a:endParaRPr lang="it-IT" sz="4000" b="1" dirty="0">
              <a:solidFill>
                <a:srgbClr val="FC730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845" name="Rettangolo 5"/>
          <p:cNvSpPr>
            <a:spLocks noChangeArrowheads="1"/>
          </p:cNvSpPr>
          <p:nvPr/>
        </p:nvSpPr>
        <p:spPr bwMode="auto">
          <a:xfrm>
            <a:off x="971600" y="620688"/>
            <a:ext cx="79227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Perché strutturare la seduta d’allenamento?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899592" y="1412776"/>
            <a:ext cx="79227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Per rendere efficace l’intervento dell’allenatore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Per improvvisare razionalmente 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150416" y="4423048"/>
            <a:ext cx="43576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Durata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Frequenza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Continuità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Gradualità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Progressività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4179441" y="4383360"/>
            <a:ext cx="4714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800" dirty="0">
                <a:latin typeface="Tahoma" pitchFamily="34" charset="0"/>
                <a:cs typeface="Tahoma" pitchFamily="34" charset="0"/>
              </a:rPr>
              <a:t>6.   Volume</a:t>
            </a:r>
          </a:p>
          <a:p>
            <a:pPr marL="342900" indent="-342900"/>
            <a:r>
              <a:rPr lang="it-IT" sz="2800" dirty="0">
                <a:latin typeface="Tahoma" pitchFamily="34" charset="0"/>
                <a:cs typeface="Tahoma" pitchFamily="34" charset="0"/>
              </a:rPr>
              <a:t>7.   Intensità</a:t>
            </a:r>
          </a:p>
          <a:p>
            <a:pPr marL="342900" indent="-342900"/>
            <a:r>
              <a:rPr lang="it-IT" sz="2800" dirty="0">
                <a:latin typeface="Tahoma" pitchFamily="34" charset="0"/>
                <a:cs typeface="Tahoma" pitchFamily="34" charset="0"/>
              </a:rPr>
              <a:t>8.   Multilateralità</a:t>
            </a:r>
          </a:p>
          <a:p>
            <a:pPr marL="342900" indent="-342900"/>
            <a:r>
              <a:rPr lang="it-IT" sz="2800" dirty="0">
                <a:latin typeface="Tahoma" pitchFamily="34" charset="0"/>
                <a:cs typeface="Tahoma" pitchFamily="34" charset="0"/>
              </a:rPr>
              <a:t>9.   </a:t>
            </a:r>
            <a:r>
              <a:rPr lang="it-IT" sz="2800" dirty="0" err="1">
                <a:latin typeface="Tahoma" pitchFamily="34" charset="0"/>
                <a:cs typeface="Tahoma" pitchFamily="34" charset="0"/>
              </a:rPr>
              <a:t>Polivalenza\polisportività</a:t>
            </a:r>
            <a:endParaRPr lang="it-IT" sz="2800" dirty="0">
              <a:latin typeface="Tahoma" pitchFamily="34" charset="0"/>
              <a:cs typeface="Tahoma" pitchFamily="34" charset="0"/>
            </a:endParaRPr>
          </a:p>
          <a:p>
            <a:pPr marL="342900" indent="-342900"/>
            <a:r>
              <a:rPr lang="it-IT" sz="2800" dirty="0">
                <a:latin typeface="Tahoma" pitchFamily="34" charset="0"/>
                <a:cs typeface="Tahoma" pitchFamily="34" charset="0"/>
              </a:rPr>
              <a:t>10. Alternanza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sellaDiTesto 4"/>
          <p:cNvSpPr txBox="1">
            <a:spLocks noChangeArrowheads="1"/>
          </p:cNvSpPr>
          <p:nvPr/>
        </p:nvSpPr>
        <p:spPr bwMode="auto">
          <a:xfrm>
            <a:off x="755576" y="0"/>
            <a:ext cx="8388424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rgbClr val="FC730C"/>
                </a:solidFill>
                <a:latin typeface="Britannic Bold" pitchFamily="34" charset="0"/>
              </a:rPr>
              <a:t>I PRINCIPI DELL’ALLENAMENTO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85800" y="914400"/>
          <a:ext cx="8153399" cy="5151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53399"/>
              </a:tblGrid>
              <a:tr h="40386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 DURATA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dirty="0" smtClean="0">
                          <a:solidFill>
                            <a:schemeClr val="tx1"/>
                          </a:solidFill>
                        </a:rPr>
                        <a:t>     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dirty="0" smtClean="0">
                          <a:solidFill>
                            <a:schemeClr val="tx1"/>
                          </a:solidFill>
                        </a:rPr>
                        <a:t>                                                   </a:t>
                      </a: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FREQUENZA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dirty="0" smtClean="0">
                          <a:solidFill>
                            <a:schemeClr val="tx1"/>
                          </a:solidFill>
                        </a:rPr>
                        <a:t>         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dirty="0" smtClean="0">
                          <a:solidFill>
                            <a:schemeClr val="tx1"/>
                          </a:solidFill>
                        </a:rPr>
                        <a:t>                                                      </a:t>
                      </a: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CONTINUITA’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Callout 13 6"/>
          <p:cNvSpPr/>
          <p:nvPr/>
        </p:nvSpPr>
        <p:spPr>
          <a:xfrm>
            <a:off x="5181600" y="838200"/>
            <a:ext cx="3581400" cy="1600200"/>
          </a:xfrm>
          <a:prstGeom prst="accentBorderCallout1">
            <a:avLst>
              <a:gd name="adj1" fmla="val 25893"/>
              <a:gd name="adj2" fmla="val -4610"/>
              <a:gd name="adj3" fmla="val 25075"/>
              <a:gd name="adj4" fmla="val -56814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</a:rPr>
              <a:t>è riferita ad una singola seduta d’allenamento, la quale per essere allenante deve superare i 20’</a:t>
            </a:r>
          </a:p>
        </p:txBody>
      </p:sp>
      <p:sp>
        <p:nvSpPr>
          <p:cNvPr id="9" name="Callout 13 8"/>
          <p:cNvSpPr/>
          <p:nvPr/>
        </p:nvSpPr>
        <p:spPr>
          <a:xfrm>
            <a:off x="1043608" y="1752600"/>
            <a:ext cx="2994992" cy="1828800"/>
          </a:xfrm>
          <a:prstGeom prst="accentBorderCallout1">
            <a:avLst>
              <a:gd name="adj1" fmla="val 30655"/>
              <a:gd name="adj2" fmla="val 104433"/>
              <a:gd name="adj3" fmla="val 87470"/>
              <a:gd name="adj4" fmla="val 150258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è riferita generalmente al numero delle sedute, le quali devono essere effettuate almeno due o tre volte la settimana</a:t>
            </a:r>
          </a:p>
        </p:txBody>
      </p:sp>
      <p:sp>
        <p:nvSpPr>
          <p:cNvPr id="10" name="Callout 13 9"/>
          <p:cNvSpPr/>
          <p:nvPr/>
        </p:nvSpPr>
        <p:spPr>
          <a:xfrm>
            <a:off x="971600" y="3733800"/>
            <a:ext cx="4591000" cy="3048000"/>
          </a:xfrm>
          <a:prstGeom prst="accentBorderCallout1">
            <a:avLst>
              <a:gd name="adj1" fmla="val 47083"/>
              <a:gd name="adj2" fmla="val 103255"/>
              <a:gd name="adj3" fmla="val 48572"/>
              <a:gd name="adj4" fmla="val 111943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impone che il periodo d’allenamento debba svolgersi senza interruzioni importanti: decadimenti fisici si hanno durante la sosta invernale ed estiva poiché in tali periodi l’attività specifica è nulla. È perciò consigliabile svolgere prima della ripresa dell’attività vera e propria un ciclo di lavoro modesto che può anche consistere nel praticare una disciplina similare a quella praticata durante l’anno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28600" y="0"/>
          <a:ext cx="8686799" cy="6583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86799"/>
              </a:tblGrid>
              <a:tr h="49530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GRADUALITA</a:t>
                      </a:r>
                      <a:r>
                        <a:rPr lang="it-IT" sz="3600" b="1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it-IT" sz="36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PROGRESSIVITA’</a:t>
                      </a:r>
                      <a:endParaRPr lang="it-IT" sz="3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VOLUME</a:t>
                      </a:r>
                      <a:endParaRPr lang="it-IT" sz="3600" b="1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Callout 13 6"/>
          <p:cNvSpPr/>
          <p:nvPr/>
        </p:nvSpPr>
        <p:spPr>
          <a:xfrm>
            <a:off x="5257800" y="228600"/>
            <a:ext cx="3657600" cy="2438400"/>
          </a:xfrm>
          <a:prstGeom prst="accentBorderCallout1">
            <a:avLst>
              <a:gd name="adj1" fmla="val 16375"/>
              <a:gd name="adj2" fmla="val -4698"/>
              <a:gd name="adj3" fmla="val 7041"/>
              <a:gd name="adj4" fmla="val -42909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si riferisce al lavoro da effettuare. </a:t>
            </a:r>
            <a:r>
              <a:rPr lang="it-IT" sz="2000" dirty="0" smtClean="0">
                <a:solidFill>
                  <a:schemeClr val="tx1"/>
                </a:solidFill>
              </a:rPr>
              <a:t>L’allenamento </a:t>
            </a:r>
            <a:r>
              <a:rPr lang="it-IT" sz="2000" dirty="0">
                <a:solidFill>
                  <a:schemeClr val="tx1"/>
                </a:solidFill>
              </a:rPr>
              <a:t>non deve essere di difficile lettura: si passerà dal semplice al complesso con la giusta scelta dei mezzi allenanti, dal facile al difficile adottando una metodologia adeguata</a:t>
            </a:r>
          </a:p>
        </p:txBody>
      </p:sp>
      <p:sp>
        <p:nvSpPr>
          <p:cNvPr id="8" name="Callout 13 7"/>
          <p:cNvSpPr/>
          <p:nvPr/>
        </p:nvSpPr>
        <p:spPr>
          <a:xfrm>
            <a:off x="685800" y="1676400"/>
            <a:ext cx="4114800" cy="2590800"/>
          </a:xfrm>
          <a:prstGeom prst="accentBorderCallout1">
            <a:avLst>
              <a:gd name="adj1" fmla="val 48977"/>
              <a:gd name="adj2" fmla="val 102752"/>
              <a:gd name="adj3" fmla="val 94145"/>
              <a:gd name="adj4" fmla="val 117940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si riferisce agli interventi metodologici che si </a:t>
            </a:r>
            <a:r>
              <a:rPr lang="it-IT" sz="2000" dirty="0" smtClean="0">
                <a:solidFill>
                  <a:schemeClr val="tx1"/>
                </a:solidFill>
              </a:rPr>
              <a:t>usano </a:t>
            </a:r>
            <a:r>
              <a:rPr lang="it-IT" sz="2000" dirty="0">
                <a:solidFill>
                  <a:schemeClr val="tx1"/>
                </a:solidFill>
              </a:rPr>
              <a:t>durante una seduta d’allenamento e va intesa come il mantenimento di un ordine logico nelle esercitazioni che porteranno l’allievo alla finalizzazione dell’apprendimento del gesto tecnico o d’incremento delle qualità fisiche</a:t>
            </a:r>
          </a:p>
        </p:txBody>
      </p:sp>
      <p:sp>
        <p:nvSpPr>
          <p:cNvPr id="9" name="Callout 13 8"/>
          <p:cNvSpPr/>
          <p:nvPr/>
        </p:nvSpPr>
        <p:spPr>
          <a:xfrm>
            <a:off x="1043607" y="4643438"/>
            <a:ext cx="4566617" cy="1981200"/>
          </a:xfrm>
          <a:prstGeom prst="accentBorderCallout1">
            <a:avLst>
              <a:gd name="adj1" fmla="val 29339"/>
              <a:gd name="adj2" fmla="val 103446"/>
              <a:gd name="adj3" fmla="val 82559"/>
              <a:gd name="adj4" fmla="val 1302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è la quantità di lavoro ed è programmato in base alla valutazione delle caratteristiche fisiche ed organiche dell’allievo. Presuppone lo studio accurato della valutazione fisica e delle capacità di adattamento dell’allievo agli stimoli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04800" y="228600"/>
          <a:ext cx="8839200" cy="5867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839200"/>
              </a:tblGrid>
              <a:tr h="58674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           INTENSITA’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dirty="0" smtClean="0">
                          <a:solidFill>
                            <a:schemeClr val="tx1"/>
                          </a:solidFill>
                        </a:rPr>
                        <a:t>                                                </a:t>
                      </a: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MULTILATERALITA’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POLIVALENZA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endParaRPr lang="it-IT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060065" algn="ctr"/>
                          <a:tab pos="6120130" algn="r"/>
                          <a:tab pos="228600" algn="l"/>
                        </a:tabLst>
                      </a:pPr>
                      <a:r>
                        <a:rPr lang="it-IT" sz="3600" b="1" dirty="0" smtClean="0">
                          <a:solidFill>
                            <a:schemeClr val="tx1"/>
                          </a:solidFill>
                        </a:rPr>
                        <a:t>     ALTERNANZA</a:t>
                      </a:r>
                      <a:endParaRPr lang="it-IT" sz="3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7" name="Callout 13 6"/>
          <p:cNvSpPr/>
          <p:nvPr/>
        </p:nvSpPr>
        <p:spPr>
          <a:xfrm>
            <a:off x="5181600" y="228600"/>
            <a:ext cx="3581400" cy="1828800"/>
          </a:xfrm>
          <a:prstGeom prst="accentBorderCallout1">
            <a:avLst>
              <a:gd name="adj1" fmla="val 18750"/>
              <a:gd name="adj2" fmla="val -5142"/>
              <a:gd name="adj3" fmla="val 18947"/>
              <a:gd name="adj4" fmla="val -31085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</a:rPr>
              <a:t>è quasi sempre riferita alla velocità d’esecuzione delle prove ed è direttamente collegata al carico o volume dell’allenamento</a:t>
            </a:r>
          </a:p>
        </p:txBody>
      </p:sp>
      <p:sp>
        <p:nvSpPr>
          <p:cNvPr id="8" name="Callout 13 7"/>
          <p:cNvSpPr/>
          <p:nvPr/>
        </p:nvSpPr>
        <p:spPr>
          <a:xfrm>
            <a:off x="539552" y="1484784"/>
            <a:ext cx="3581400" cy="1143000"/>
          </a:xfrm>
          <a:prstGeom prst="accentBorderCallout1">
            <a:avLst>
              <a:gd name="adj1" fmla="val 28750"/>
              <a:gd name="adj2" fmla="val 104964"/>
              <a:gd name="adj3" fmla="val 98470"/>
              <a:gd name="adj4" fmla="val 129266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1"/>
                </a:solidFill>
              </a:rPr>
              <a:t>è riferita al coinvolgimento nel lavoro di più distretti muscolari</a:t>
            </a:r>
          </a:p>
        </p:txBody>
      </p:sp>
      <p:sp>
        <p:nvSpPr>
          <p:cNvPr id="9" name="Callout 13 8"/>
          <p:cNvSpPr/>
          <p:nvPr/>
        </p:nvSpPr>
        <p:spPr>
          <a:xfrm>
            <a:off x="4648200" y="3048000"/>
            <a:ext cx="4267200" cy="2133600"/>
          </a:xfrm>
          <a:prstGeom prst="accentBorderCallout1">
            <a:avLst>
              <a:gd name="adj1" fmla="val 37203"/>
              <a:gd name="adj2" fmla="val -4610"/>
              <a:gd name="adj3" fmla="val 20528"/>
              <a:gd name="adj4" fmla="val -26269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cioè l’adozione di una grande varietà di mezzi allenanti per attivare tutte le capacità motorie. Nei giovani l’allenamento polivalente è di tipo generalizzato e poco specifico, atto a far apprendere più gesti motori possibili in differenti situazioni.</a:t>
            </a:r>
          </a:p>
        </p:txBody>
      </p:sp>
      <p:sp>
        <p:nvSpPr>
          <p:cNvPr id="11" name="Callout 13 10"/>
          <p:cNvSpPr/>
          <p:nvPr/>
        </p:nvSpPr>
        <p:spPr>
          <a:xfrm>
            <a:off x="1600200" y="5334000"/>
            <a:ext cx="7315200" cy="1143000"/>
          </a:xfrm>
          <a:prstGeom prst="accentBorderCallout1">
            <a:avLst>
              <a:gd name="adj1" fmla="val 33750"/>
              <a:gd name="adj2" fmla="val -2290"/>
              <a:gd name="adj3" fmla="val -68535"/>
              <a:gd name="adj4" fmla="val -6607"/>
            </a:avLst>
          </a:prstGeom>
          <a:solidFill>
            <a:schemeClr val="bg1"/>
          </a:solidFill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tx1"/>
                </a:solidFill>
              </a:rPr>
              <a:t>cioè lo studio delle pause e degli intervalli riferiti alla seduta d’allenamento, ma anche alla programmazione dei periodi di carico e scarico nei macro, </a:t>
            </a:r>
            <a:r>
              <a:rPr lang="it-IT" sz="2000" dirty="0" err="1">
                <a:solidFill>
                  <a:schemeClr val="tx1"/>
                </a:solidFill>
              </a:rPr>
              <a:t>meso</a:t>
            </a:r>
            <a:r>
              <a:rPr lang="it-IT" sz="2000" dirty="0">
                <a:solidFill>
                  <a:schemeClr val="tx1"/>
                </a:solidFill>
              </a:rPr>
              <a:t> e </a:t>
            </a:r>
            <a:r>
              <a:rPr lang="it-IT" sz="2000" dirty="0" err="1">
                <a:solidFill>
                  <a:schemeClr val="tx1"/>
                </a:solidFill>
              </a:rPr>
              <a:t>microcicli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2664296" cy="351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3286125" y="214313"/>
            <a:ext cx="58578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it-IT" sz="3200" dirty="0">
                <a:latin typeface="Tahoma" pitchFamily="34" charset="0"/>
                <a:cs typeface="Tahoma" pitchFamily="34" charset="0"/>
              </a:rPr>
              <a:t>Lo sport è caratterizzato dalla                   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200" b="1" dirty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RICERCA DEL CONTINUO MIGLIORAMENTO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200" dirty="0">
                <a:latin typeface="Tahoma" pitchFamily="34" charset="0"/>
                <a:cs typeface="Tahoma" pitchFamily="34" charset="0"/>
              </a:rPr>
              <a:t>dei risultati, e per realizzare questo obiettivo è necessaria una </a:t>
            </a:r>
            <a:r>
              <a:rPr lang="it-IT" sz="3200" b="1" u="sng" dirty="0">
                <a:latin typeface="Tahoma" pitchFamily="34" charset="0"/>
                <a:cs typeface="Tahoma" pitchFamily="34" charset="0"/>
              </a:rPr>
              <a:t>PROGRAMMAZIONE</a:t>
            </a:r>
            <a:r>
              <a:rPr lang="it-IT" sz="3200" dirty="0">
                <a:latin typeface="Tahoma" pitchFamily="34" charset="0"/>
                <a:cs typeface="Tahoma" pitchFamily="34" charset="0"/>
              </a:rPr>
              <a:t>    (o piano di lavoro) che comprenda non solo l’insieme degli esercizi da svolgere, ma soprattutto un programma razionale e adeguato allo           </a:t>
            </a:r>
            <a:r>
              <a:rPr lang="it-IT" sz="3200" b="1" u="sng" dirty="0">
                <a:latin typeface="Tahoma" pitchFamily="34" charset="0"/>
                <a:cs typeface="Tahoma" pitchFamily="34" charset="0"/>
              </a:rPr>
              <a:t>SVILUPPO DELLA PERSONA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3330315" y="637082"/>
            <a:ext cx="5856157" cy="1239186"/>
          </a:xfrm>
          <a:custGeom>
            <a:avLst/>
            <a:gdLst>
              <a:gd name="connsiteX0" fmla="*/ 522157 w 5856157"/>
              <a:gd name="connsiteY0" fmla="*/ 142407 h 1239186"/>
              <a:gd name="connsiteX1" fmla="*/ 72452 w 5856157"/>
              <a:gd name="connsiteY1" fmla="*/ 322288 h 1239186"/>
              <a:gd name="connsiteX2" fmla="*/ 87442 w 5856157"/>
              <a:gd name="connsiteY2" fmla="*/ 801974 h 1239186"/>
              <a:gd name="connsiteX3" fmla="*/ 567128 w 5856157"/>
              <a:gd name="connsiteY3" fmla="*/ 1161738 h 1239186"/>
              <a:gd name="connsiteX4" fmla="*/ 3310328 w 5856157"/>
              <a:gd name="connsiteY4" fmla="*/ 1236688 h 1239186"/>
              <a:gd name="connsiteX5" fmla="*/ 5244059 w 5856157"/>
              <a:gd name="connsiteY5" fmla="*/ 1146748 h 1239186"/>
              <a:gd name="connsiteX6" fmla="*/ 5723744 w 5856157"/>
              <a:gd name="connsiteY6" fmla="*/ 712033 h 1239186"/>
              <a:gd name="connsiteX7" fmla="*/ 5513882 w 5856157"/>
              <a:gd name="connsiteY7" fmla="*/ 97436 h 1239186"/>
              <a:gd name="connsiteX8" fmla="*/ 3670092 w 5856157"/>
              <a:gd name="connsiteY8" fmla="*/ 127416 h 1239186"/>
              <a:gd name="connsiteX9" fmla="*/ 522157 w 5856157"/>
              <a:gd name="connsiteY9" fmla="*/ 142407 h 123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6157" h="1239186">
                <a:moveTo>
                  <a:pt x="522157" y="142407"/>
                </a:moveTo>
                <a:cubicBezTo>
                  <a:pt x="333530" y="177383"/>
                  <a:pt x="144904" y="212360"/>
                  <a:pt x="72452" y="322288"/>
                </a:cubicBezTo>
                <a:cubicBezTo>
                  <a:pt x="0" y="432216"/>
                  <a:pt x="4996" y="662066"/>
                  <a:pt x="87442" y="801974"/>
                </a:cubicBezTo>
                <a:cubicBezTo>
                  <a:pt x="169888" y="941882"/>
                  <a:pt x="29980" y="1089286"/>
                  <a:pt x="567128" y="1161738"/>
                </a:cubicBezTo>
                <a:cubicBezTo>
                  <a:pt x="1104276" y="1234190"/>
                  <a:pt x="2530840" y="1239186"/>
                  <a:pt x="3310328" y="1236688"/>
                </a:cubicBezTo>
                <a:cubicBezTo>
                  <a:pt x="4089816" y="1234190"/>
                  <a:pt x="4841823" y="1234190"/>
                  <a:pt x="5244059" y="1146748"/>
                </a:cubicBezTo>
                <a:cubicBezTo>
                  <a:pt x="5646295" y="1059306"/>
                  <a:pt x="5678774" y="886918"/>
                  <a:pt x="5723744" y="712033"/>
                </a:cubicBezTo>
                <a:cubicBezTo>
                  <a:pt x="5768714" y="537148"/>
                  <a:pt x="5856157" y="194872"/>
                  <a:pt x="5513882" y="97436"/>
                </a:cubicBezTo>
                <a:cubicBezTo>
                  <a:pt x="5171607" y="0"/>
                  <a:pt x="3670092" y="127416"/>
                  <a:pt x="3670092" y="127416"/>
                </a:cubicBezTo>
                <a:lnTo>
                  <a:pt x="522157" y="14240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139952" y="2708920"/>
            <a:ext cx="5004048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6372200" y="1916832"/>
            <a:ext cx="0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516216" y="3789040"/>
            <a:ext cx="72008" cy="18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2843808" y="5661248"/>
            <a:ext cx="630019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7"/>
          <p:cNvSpPr txBox="1">
            <a:spLocks noChangeArrowheads="1"/>
          </p:cNvSpPr>
          <p:nvPr/>
        </p:nvSpPr>
        <p:spPr bwMode="auto">
          <a:xfrm>
            <a:off x="899592" y="642938"/>
            <a:ext cx="798723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atin typeface="Tahoma" pitchFamily="34" charset="0"/>
                <a:cs typeface="Tahoma" pitchFamily="34" charset="0"/>
              </a:rPr>
              <a:t>RISCALDAMENTO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&gt; atto a preparare l’organismo ai carichi a cui sarà sottoposto durante l’allenamento</a:t>
            </a:r>
          </a:p>
        </p:txBody>
      </p:sp>
      <p:sp>
        <p:nvSpPr>
          <p:cNvPr id="25603" name="CasellaDiTesto 8"/>
          <p:cNvSpPr txBox="1">
            <a:spLocks noChangeArrowheads="1"/>
          </p:cNvSpPr>
          <p:nvPr/>
        </p:nvSpPr>
        <p:spPr bwMode="auto">
          <a:xfrm>
            <a:off x="899592" y="1482725"/>
            <a:ext cx="824440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400" b="1" dirty="0">
                <a:latin typeface="Tahoma" pitchFamily="34" charset="0"/>
                <a:cs typeface="Tahoma" pitchFamily="34" charset="0"/>
              </a:rPr>
              <a:t>ESERCITAZIONI ANALITICHE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&gt; atte ad apprendere e sviluppare la tecnica, il gesto, il singolo movimento (assenza di avversario)</a:t>
            </a:r>
          </a:p>
        </p:txBody>
      </p:sp>
      <p:sp>
        <p:nvSpPr>
          <p:cNvPr id="25604" name="Rettangolo 9"/>
          <p:cNvSpPr>
            <a:spLocks noChangeArrowheads="1"/>
          </p:cNvSpPr>
          <p:nvPr/>
        </p:nvSpPr>
        <p:spPr bwMode="auto">
          <a:xfrm>
            <a:off x="899592" y="2578100"/>
            <a:ext cx="824440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Tahoma" pitchFamily="34" charset="0"/>
                <a:cs typeface="Tahoma" pitchFamily="34" charset="0"/>
              </a:rPr>
              <a:t>SITUAZIONI di GIOCO</a:t>
            </a:r>
            <a:r>
              <a:rPr lang="it-IT" sz="2400">
                <a:latin typeface="Tahoma" pitchFamily="34" charset="0"/>
                <a:cs typeface="Tahoma" pitchFamily="34" charset="0"/>
              </a:rPr>
              <a:t> &gt; si creano condizioni di agonismo dove si deve risolvere una situazione attraverso la scelta di comportamenti motori conosciuti. (presenza dell’avversario; assenza d’alternanza attacco\difesa)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99592" y="0"/>
            <a:ext cx="8244408" cy="90805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it-IT" sz="3200" b="1" dirty="0">
                <a:solidFill>
                  <a:srgbClr val="FC730C"/>
                </a:solidFill>
                <a:latin typeface="+mj-lt"/>
                <a:ea typeface="+mj-ea"/>
                <a:cs typeface="+mj-cs"/>
              </a:rPr>
              <a:t>STRUTTURA della SEDUTA </a:t>
            </a:r>
            <a:r>
              <a:rPr lang="it-IT" sz="3200" b="1" dirty="0" err="1">
                <a:solidFill>
                  <a:srgbClr val="FC730C"/>
                </a:solidFill>
                <a:latin typeface="+mj-lt"/>
                <a:ea typeface="+mj-ea"/>
                <a:cs typeface="+mj-cs"/>
              </a:rPr>
              <a:t>D’ALENAMENTO</a:t>
            </a:r>
            <a:endParaRPr lang="it-IT" sz="3200" b="1" dirty="0">
              <a:solidFill>
                <a:srgbClr val="FC730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899592" y="4000500"/>
            <a:ext cx="824440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Tahoma" pitchFamily="34" charset="0"/>
                <a:cs typeface="Tahoma" pitchFamily="34" charset="0"/>
              </a:rPr>
              <a:t>GIOCHI A TEMA </a:t>
            </a:r>
            <a:r>
              <a:rPr lang="it-IT" sz="2400">
                <a:latin typeface="Tahoma" pitchFamily="34" charset="0"/>
                <a:cs typeface="Tahoma" pitchFamily="34" charset="0"/>
              </a:rPr>
              <a:t>&gt; in condizione di agonismo, vengono proposte esercitazioni con limitazioni o regole che determinano fortemente l’obiettivo dell’esercitazione stessa. (presenza dell’avversario + alternanza attacco\difesa)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2" y="5429250"/>
            <a:ext cx="824440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400" b="1">
                <a:latin typeface="Tahoma" pitchFamily="34" charset="0"/>
                <a:cs typeface="Tahoma" pitchFamily="34" charset="0"/>
              </a:rPr>
              <a:t>GIOCO FINALE</a:t>
            </a:r>
            <a:r>
              <a:rPr lang="it-IT" sz="2400">
                <a:latin typeface="Tahoma" pitchFamily="34" charset="0"/>
                <a:cs typeface="Tahoma" pitchFamily="34" charset="0"/>
              </a:rPr>
              <a:t> &gt; esercitazioni o partita finalizzate alla verifica del raggiungimento dell’obiettivo della seduta </a:t>
            </a:r>
            <a:r>
              <a:rPr lang="it-IT" sz="2400" b="1">
                <a:latin typeface="Tahoma" pitchFamily="34" charset="0"/>
                <a:cs typeface="Tahoma" pitchFamily="34" charset="0"/>
              </a:rPr>
              <a:t>DEFATICAMENTO</a:t>
            </a:r>
            <a:r>
              <a:rPr lang="it-IT" sz="2400">
                <a:latin typeface="Tahoma" pitchFamily="34" charset="0"/>
                <a:cs typeface="Tahoma" pitchFamily="34" charset="0"/>
              </a:rPr>
              <a:t> &gt; per ridurre i tempi di recupero della fatica e per far ritornare alla calma l’organismo</a:t>
            </a:r>
          </a:p>
        </p:txBody>
      </p:sp>
      <p:sp>
        <p:nvSpPr>
          <p:cNvPr id="39944" name="Rectangle 3"/>
          <p:cNvSpPr txBox="1">
            <a:spLocks noChangeArrowheads="1"/>
          </p:cNvSpPr>
          <p:nvPr/>
        </p:nvSpPr>
        <p:spPr bwMode="auto">
          <a:xfrm>
            <a:off x="357188" y="5867400"/>
            <a:ext cx="87868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Monotype Sorts"/>
              <a:buChar char="à"/>
            </a:pPr>
            <a:endParaRPr lang="it-IT" sz="240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Monotype Sorts"/>
              <a:buChar char="à"/>
            </a:pPr>
            <a:endParaRPr lang="it-IT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sellaDiTesto 2"/>
          <p:cNvSpPr txBox="1">
            <a:spLocks noChangeArrowheads="1"/>
          </p:cNvSpPr>
          <p:nvPr/>
        </p:nvSpPr>
        <p:spPr bwMode="auto">
          <a:xfrm>
            <a:off x="827584" y="0"/>
            <a:ext cx="831641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FC730C"/>
                </a:solidFill>
                <a:latin typeface="Tahoma" pitchFamily="34" charset="0"/>
                <a:cs typeface="Tahoma" pitchFamily="34" charset="0"/>
              </a:rPr>
              <a:t>ESEMPIO di STRUTTURA di SEDUTA d’ALLENAMENTO</a:t>
            </a:r>
            <a:endParaRPr lang="it-IT" sz="3600" dirty="0">
              <a:solidFill>
                <a:srgbClr val="FC730C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899592" y="1524000"/>
          <a:ext cx="813690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377"/>
                <a:gridCol w="47465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OBIETTIVO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COLPO di TESTA</a:t>
                      </a:r>
                      <a:endParaRPr lang="it-IT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OBIETTIVI SECONDARI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cross</a:t>
                      </a:r>
                    </a:p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smarcarsi \ marcare</a:t>
                      </a:r>
                    </a:p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uscita alta del portiere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MATERIALE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Palloni                        </a:t>
                      </a:r>
                      <a:r>
                        <a:rPr lang="it-IT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Palloni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spugna</a:t>
                      </a:r>
                    </a:p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Coni                            Paletti</a:t>
                      </a:r>
                    </a:p>
                    <a:p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Cinesini                      Casacche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800" dirty="0" smtClean="0"/>
                        <a:t>PRE-REQUISITI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schemi motori di base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-&gt;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correre,saltare</a:t>
                      </a:r>
                    </a:p>
                    <a:p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capacità coordinative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-&gt; equilibrio in volo,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anticipazione motoria, orientamento spazio-tempo</a:t>
                      </a:r>
                    </a:p>
                    <a:p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capacità condizionali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-&gt;</a:t>
                      </a:r>
                      <a:r>
                        <a:rPr lang="it-IT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it-IT" sz="20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forza</a:t>
                      </a:r>
                      <a:endParaRPr lang="it-IT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25144"/>
            <a:ext cx="399812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asellaDiTesto 2"/>
          <p:cNvSpPr txBox="1">
            <a:spLocks noChangeArrowheads="1"/>
          </p:cNvSpPr>
          <p:nvPr/>
        </p:nvSpPr>
        <p:spPr bwMode="auto">
          <a:xfrm>
            <a:off x="1403648" y="0"/>
            <a:ext cx="774035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u="sng" dirty="0">
                <a:latin typeface="Tahoma" pitchFamily="34" charset="0"/>
                <a:cs typeface="Tahoma" pitchFamily="34" charset="0"/>
              </a:rPr>
              <a:t>RISCALDAMENTO</a:t>
            </a:r>
            <a:endParaRPr lang="it-IT" sz="2800" dirty="0">
              <a:latin typeface="Tahoma" pitchFamily="34" charset="0"/>
              <a:cs typeface="Tahoma" pitchFamily="34" charset="0"/>
            </a:endParaRP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pallamano con gol di testa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pallamano con passaggio e gol di testa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partita a 3 tocchi con gol di testa</a:t>
            </a:r>
          </a:p>
          <a:p>
            <a:r>
              <a:rPr lang="it-IT" sz="2800" dirty="0">
                <a:latin typeface="Tahoma" pitchFamily="34" charset="0"/>
                <a:cs typeface="Tahoma" pitchFamily="34" charset="0"/>
              </a:rPr>
              <a:t>partita a 2 tocchi con assist di testa</a:t>
            </a:r>
          </a:p>
          <a:p>
            <a:endParaRPr lang="it-IT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8" name="CasellaDiTesto 2"/>
          <p:cNvSpPr txBox="1">
            <a:spLocks noChangeArrowheads="1"/>
          </p:cNvSpPr>
          <p:nvPr/>
        </p:nvSpPr>
        <p:spPr bwMode="auto">
          <a:xfrm>
            <a:off x="899592" y="2348880"/>
            <a:ext cx="824440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itchFamily="34" charset="0"/>
                <a:cs typeface="Tahoma" pitchFamily="34" charset="0"/>
              </a:rPr>
              <a:t>oppure</a:t>
            </a:r>
            <a:r>
              <a:rPr lang="it-IT" sz="2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800" b="1" u="sng" dirty="0">
                <a:latin typeface="Tahoma" pitchFamily="34" charset="0"/>
                <a:cs typeface="Tahoma" pitchFamily="34" charset="0"/>
              </a:rPr>
              <a:t>GIOCO INIZIALE </a:t>
            </a:r>
          </a:p>
          <a:p>
            <a:r>
              <a:rPr lang="it-IT" sz="28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Palla rilanciata: in uno spazio delimitato diviso da una rete, due squadre si affrontano lanciandosi la palla sopra la rete con l’obiettivo di farla cadere nel campo avversario. VARIANTE: giocare con le mani </a:t>
            </a:r>
            <a:r>
              <a:rPr lang="it-IT" sz="2800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e\o</a:t>
            </a:r>
            <a:r>
              <a:rPr lang="it-IT" sz="28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con i piedi.</a:t>
            </a:r>
            <a:endParaRPr lang="it-IT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9" name="Freeform 8"/>
          <p:cNvSpPr>
            <a:spLocks/>
          </p:cNvSpPr>
          <p:nvPr/>
        </p:nvSpPr>
        <p:spPr bwMode="auto">
          <a:xfrm>
            <a:off x="4067944" y="5301208"/>
            <a:ext cx="1425203" cy="673100"/>
          </a:xfrm>
          <a:custGeom>
            <a:avLst/>
            <a:gdLst>
              <a:gd name="T0" fmla="*/ 2147483647 w 2206"/>
              <a:gd name="T1" fmla="*/ 2147483647 h 1054"/>
              <a:gd name="T2" fmla="*/ 2147483647 w 2206"/>
              <a:gd name="T3" fmla="*/ 2147483647 h 1054"/>
              <a:gd name="T4" fmla="*/ 2147483647 w 2206"/>
              <a:gd name="T5" fmla="*/ 2147483647 h 1054"/>
              <a:gd name="T6" fmla="*/ 2147483647 w 2206"/>
              <a:gd name="T7" fmla="*/ 2147483647 h 1054"/>
              <a:gd name="T8" fmla="*/ 2147483647 w 2206"/>
              <a:gd name="T9" fmla="*/ 2147483647 h 1054"/>
              <a:gd name="T10" fmla="*/ 2147483647 w 2206"/>
              <a:gd name="T11" fmla="*/ 2147483647 h 1054"/>
              <a:gd name="T12" fmla="*/ 2147483647 w 2206"/>
              <a:gd name="T13" fmla="*/ 2147483647 h 1054"/>
              <a:gd name="T14" fmla="*/ 2147483647 w 2206"/>
              <a:gd name="T15" fmla="*/ 2147483647 h 1054"/>
              <a:gd name="T16" fmla="*/ 2147483647 w 2206"/>
              <a:gd name="T17" fmla="*/ 2147483647 h 1054"/>
              <a:gd name="T18" fmla="*/ 2147483647 w 2206"/>
              <a:gd name="T19" fmla="*/ 2147483647 h 1054"/>
              <a:gd name="T20" fmla="*/ 2147483647 w 2206"/>
              <a:gd name="T21" fmla="*/ 0 h 1054"/>
              <a:gd name="T22" fmla="*/ 0 w 2206"/>
              <a:gd name="T23" fmla="*/ 2147483647 h 10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06"/>
              <a:gd name="T37" fmla="*/ 0 h 1054"/>
              <a:gd name="T38" fmla="*/ 2206 w 2206"/>
              <a:gd name="T39" fmla="*/ 1054 h 105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06" h="1054">
                <a:moveTo>
                  <a:pt x="2206" y="1054"/>
                </a:moveTo>
                <a:cubicBezTo>
                  <a:pt x="2197" y="1009"/>
                  <a:pt x="2192" y="948"/>
                  <a:pt x="2169" y="907"/>
                </a:cubicBezTo>
                <a:cubicBezTo>
                  <a:pt x="2133" y="842"/>
                  <a:pt x="2088" y="772"/>
                  <a:pt x="2047" y="711"/>
                </a:cubicBezTo>
                <a:cubicBezTo>
                  <a:pt x="2002" y="644"/>
                  <a:pt x="1919" y="594"/>
                  <a:pt x="1875" y="527"/>
                </a:cubicBezTo>
                <a:cubicBezTo>
                  <a:pt x="1816" y="436"/>
                  <a:pt x="1737" y="357"/>
                  <a:pt x="1630" y="331"/>
                </a:cubicBezTo>
                <a:cubicBezTo>
                  <a:pt x="1515" y="255"/>
                  <a:pt x="1390" y="210"/>
                  <a:pt x="1262" y="159"/>
                </a:cubicBezTo>
                <a:cubicBezTo>
                  <a:pt x="1243" y="151"/>
                  <a:pt x="1231" y="131"/>
                  <a:pt x="1213" y="122"/>
                </a:cubicBezTo>
                <a:cubicBezTo>
                  <a:pt x="1182" y="106"/>
                  <a:pt x="1068" y="79"/>
                  <a:pt x="1042" y="73"/>
                </a:cubicBezTo>
                <a:cubicBezTo>
                  <a:pt x="1026" y="69"/>
                  <a:pt x="1009" y="66"/>
                  <a:pt x="993" y="61"/>
                </a:cubicBezTo>
                <a:cubicBezTo>
                  <a:pt x="981" y="57"/>
                  <a:pt x="968" y="52"/>
                  <a:pt x="956" y="49"/>
                </a:cubicBezTo>
                <a:cubicBezTo>
                  <a:pt x="895" y="32"/>
                  <a:pt x="772" y="0"/>
                  <a:pt x="772" y="0"/>
                </a:cubicBezTo>
                <a:cubicBezTo>
                  <a:pt x="139" y="13"/>
                  <a:pt x="396" y="12"/>
                  <a:pt x="0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2"/>
          <p:cNvSpPr txBox="1">
            <a:spLocks noChangeArrowheads="1"/>
          </p:cNvSpPr>
          <p:nvPr/>
        </p:nvSpPr>
        <p:spPr bwMode="auto">
          <a:xfrm>
            <a:off x="1259632" y="260648"/>
            <a:ext cx="788436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>
                <a:latin typeface="Tahoma" pitchFamily="34" charset="0"/>
                <a:cs typeface="Tahoma" pitchFamily="34" charset="0"/>
              </a:rPr>
              <a:t>ESERCIRTAZIONI ANALITICHE</a:t>
            </a:r>
            <a:endParaRPr lang="it-IT" sz="28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it-IT" sz="2800" dirty="0">
                <a:latin typeface="Tahoma" pitchFamily="34" charset="0"/>
                <a:cs typeface="Tahoma" pitchFamily="34" charset="0"/>
              </a:rPr>
              <a:t>circuito tecnico</a:t>
            </a:r>
          </a:p>
        </p:txBody>
      </p:sp>
      <p:pic>
        <p:nvPicPr>
          <p:cNvPr id="33" name="Immagine 32" descr="fig 2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549" y="1340768"/>
            <a:ext cx="8094955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259632" y="188640"/>
            <a:ext cx="788436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it-IT" sz="2800" b="1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SITUAZIONI </a:t>
            </a:r>
            <a:r>
              <a:rPr lang="it-IT" sz="2800" b="1" u="sng" dirty="0" err="1">
                <a:latin typeface="Tahoma" pitchFamily="34" charset="0"/>
                <a:ea typeface="Times New Roman" pitchFamily="18" charset="0"/>
                <a:cs typeface="Tahoma" pitchFamily="34" charset="0"/>
              </a:rPr>
              <a:t>DI</a:t>
            </a:r>
            <a:r>
              <a:rPr lang="it-IT" sz="2800" b="1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GIOCO</a:t>
            </a:r>
            <a:endParaRPr lang="it-IT" sz="2800" dirty="0">
              <a:ea typeface="Times New Roman" pitchFamily="18" charset="0"/>
              <a:cs typeface="Tahoma" pitchFamily="34" charset="0"/>
            </a:endParaRPr>
          </a:p>
          <a:p>
            <a:pPr algn="ctr" eaLnBrk="0" hangingPunct="0">
              <a:tabLst>
                <a:tab pos="457200" algn="l"/>
              </a:tabLst>
            </a:pPr>
            <a:r>
              <a:rPr lang="it-IT" sz="28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2c1 e 3c1</a:t>
            </a:r>
            <a:endParaRPr lang="it-IT" sz="2800" dirty="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3" name="Immagine 32" descr="fig 2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92932"/>
            <a:ext cx="8136904" cy="534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CasellaDiTesto 8"/>
          <p:cNvSpPr txBox="1">
            <a:spLocks noChangeArrowheads="1"/>
          </p:cNvSpPr>
          <p:nvPr/>
        </p:nvSpPr>
        <p:spPr bwMode="auto">
          <a:xfrm>
            <a:off x="971600" y="140618"/>
            <a:ext cx="8100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>
                <a:latin typeface="Tahoma" pitchFamily="34" charset="0"/>
                <a:cs typeface="Tahoma" pitchFamily="34" charset="0"/>
              </a:rPr>
              <a:t>GIOCHI A TEMA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it-IT" sz="2400" dirty="0" smtClean="0">
                <a:latin typeface="Tahoma" pitchFamily="34" charset="0"/>
                <a:cs typeface="Tahoma" pitchFamily="34" charset="0"/>
              </a:rPr>
              <a:t>2c2 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bloccati nelle 1\2 </a:t>
            </a:r>
            <a:r>
              <a:rPr lang="it-IT" sz="2400" dirty="0" smtClean="0">
                <a:latin typeface="Tahoma" pitchFamily="34" charset="0"/>
                <a:cs typeface="Tahoma" pitchFamily="34" charset="0"/>
              </a:rPr>
              <a:t>campo con gol valido solo di testa e su cross del jolly sulle fasce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Immagine 22" descr="fig 2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2775"/>
            <a:ext cx="8208912" cy="535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CasellaDiTesto 8"/>
          <p:cNvSpPr txBox="1">
            <a:spLocks noChangeArrowheads="1"/>
          </p:cNvSpPr>
          <p:nvPr/>
        </p:nvSpPr>
        <p:spPr bwMode="auto">
          <a:xfrm>
            <a:off x="1043608" y="260648"/>
            <a:ext cx="810039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>
                <a:latin typeface="Tahoma" pitchFamily="34" charset="0"/>
                <a:cs typeface="Tahoma" pitchFamily="34" charset="0"/>
              </a:rPr>
              <a:t>GIOCO FINALE</a:t>
            </a:r>
            <a:endParaRPr lang="it-IT" sz="2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it-IT" sz="2400" dirty="0">
                <a:latin typeface="Tahoma" pitchFamily="34" charset="0"/>
                <a:cs typeface="Tahoma" pitchFamily="34" charset="0"/>
              </a:rPr>
              <a:t>7c7; per verificare se l’obiettivo è stato recepito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8280920" cy="530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sellaDiTesto 2"/>
          <p:cNvSpPr txBox="1">
            <a:spLocks noChangeArrowheads="1"/>
          </p:cNvSpPr>
          <p:nvPr/>
        </p:nvSpPr>
        <p:spPr bwMode="auto">
          <a:xfrm>
            <a:off x="467544" y="0"/>
            <a:ext cx="8676456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rgbClr val="FC730C"/>
                </a:solidFill>
                <a:latin typeface="Britannic Bold" pitchFamily="34" charset="0"/>
              </a:rPr>
              <a:t>ELEMENTI CHE INFLUENZANO L’ALLENAMENTO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14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giorno e numero degli allenamenti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it-IT" dirty="0">
                <a:latin typeface="Tahoma" pitchFamily="34" charset="0"/>
                <a:cs typeface="Tahoma" pitchFamily="34" charset="0"/>
              </a:rPr>
              <a:t>condizioni climatiche</a:t>
            </a:r>
            <a:endParaRPr lang="it-IT" dirty="0"/>
          </a:p>
        </p:txBody>
      </p:sp>
      <p:pic>
        <p:nvPicPr>
          <p:cNvPr id="9" name="Picture 2" descr="http://www.scuole.vda.it/montemilius3/images/stories/Gif/calendar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908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alessiomiglio.it/wp-content/uploads/2009/02/met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667000"/>
            <a:ext cx="3505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ciamarche.org/bancadati/bdimages/ent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6632"/>
            <a:ext cx="2209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33400"/>
            <a:ext cx="20574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>
          <a:xfrm>
            <a:off x="683568" y="2060848"/>
            <a:ext cx="4038600" cy="685800"/>
          </a:xfrm>
        </p:spPr>
        <p:txBody>
          <a:bodyPr/>
          <a:lstStyle/>
          <a:p>
            <a:pPr algn="ctr"/>
            <a:r>
              <a:rPr lang="it-IT" dirty="0" smtClean="0">
                <a:latin typeface="Tahoma" pitchFamily="34" charset="0"/>
                <a:cs typeface="Tahoma" pitchFamily="34" charset="0"/>
              </a:rPr>
              <a:t>programmazione</a:t>
            </a:r>
            <a:endParaRPr lang="it-IT" dirty="0" smtClean="0"/>
          </a:p>
        </p:txBody>
      </p:sp>
      <p:sp>
        <p:nvSpPr>
          <p:cNvPr id="18" name="Segnaposto contenuto 17"/>
          <p:cNvSpPr>
            <a:spLocks noGrp="1"/>
          </p:cNvSpPr>
          <p:nvPr>
            <p:ph sz="half" idx="2"/>
          </p:nvPr>
        </p:nvSpPr>
        <p:spPr>
          <a:xfrm>
            <a:off x="4355976" y="44624"/>
            <a:ext cx="4343400" cy="609600"/>
          </a:xfrm>
        </p:spPr>
        <p:txBody>
          <a:bodyPr/>
          <a:lstStyle/>
          <a:p>
            <a:r>
              <a:rPr lang="it-IT" dirty="0" smtClean="0">
                <a:latin typeface="Tahoma" pitchFamily="34" charset="0"/>
                <a:cs typeface="Tahoma" pitchFamily="34" charset="0"/>
              </a:rPr>
              <a:t>materiale a disposizione</a:t>
            </a:r>
            <a:endParaRPr lang="it-IT" dirty="0" smtClean="0"/>
          </a:p>
        </p:txBody>
      </p:sp>
      <p:sp>
        <p:nvSpPr>
          <p:cNvPr id="19" name="Segnaposto contenuto 6"/>
          <p:cNvSpPr txBox="1">
            <a:spLocks/>
          </p:cNvSpPr>
          <p:nvPr/>
        </p:nvSpPr>
        <p:spPr bwMode="auto">
          <a:xfrm>
            <a:off x="827584" y="3048000"/>
            <a:ext cx="37444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numero dei giocatori presenti e loro motivazioni</a:t>
            </a:r>
            <a:endParaRPr lang="it-IT" sz="2800" dirty="0">
              <a:latin typeface="Calibri" pitchFamily="34" charset="0"/>
            </a:endParaRPr>
          </a:p>
        </p:txBody>
      </p:sp>
      <p:pic>
        <p:nvPicPr>
          <p:cNvPr id="20" name="Picture 9" descr="http://www.assocalciatori.it/aic%5Caic.nsf/EBD54AEE182FCED8C125730C002F7111/$file/Covercianointer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495800"/>
            <a:ext cx="3124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egnaposto contenuto 7"/>
          <p:cNvSpPr txBox="1">
            <a:spLocks/>
          </p:cNvSpPr>
          <p:nvPr/>
        </p:nvSpPr>
        <p:spPr bwMode="auto">
          <a:xfrm>
            <a:off x="4724400" y="30480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2800">
                <a:latin typeface="Tahoma" pitchFamily="34" charset="0"/>
                <a:cs typeface="Tahoma" pitchFamily="34" charset="0"/>
              </a:rPr>
              <a:t>incontro successivo e precedente</a:t>
            </a:r>
            <a:endParaRPr lang="it-IT" sz="2800">
              <a:latin typeface="Calibri" pitchFamily="34" charset="0"/>
            </a:endParaRPr>
          </a:p>
        </p:txBody>
      </p:sp>
      <p:pic>
        <p:nvPicPr>
          <p:cNvPr id="22" name="Picture 11" descr="http://www.c1siamo.net/Calendario_Calci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14800"/>
            <a:ext cx="28194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1187624" y="304800"/>
            <a:ext cx="7499176" cy="9906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ahoma" pitchFamily="34" charset="0"/>
                <a:cs typeface="Tahoma" pitchFamily="34" charset="0"/>
              </a:rPr>
              <a:t>disponibilità e motivazione dell’allenatore</a:t>
            </a:r>
            <a:endParaRPr lang="it-IT" dirty="0" smtClean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5436096" y="1556792"/>
            <a:ext cx="3707904" cy="144016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Tahoma" pitchFamily="34" charset="0"/>
                <a:cs typeface="Tahoma" pitchFamily="34" charset="0"/>
              </a:rPr>
              <a:t>personalità e  competenze dell’allenatore</a:t>
            </a:r>
            <a:endParaRPr lang="it-IT" dirty="0" smtClean="0"/>
          </a:p>
        </p:txBody>
      </p:sp>
      <p:pic>
        <p:nvPicPr>
          <p:cNvPr id="11" name="Picture 13" descr="http://www.morenacalcio.it/images/allenato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47577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http://cascasseilmondo.files.wordpress.com/2008/05/libri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96952"/>
            <a:ext cx="18923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7" descr="programma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550" y="-99392"/>
            <a:ext cx="30924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2139950" y="2133600"/>
            <a:ext cx="792163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284413" y="3860800"/>
            <a:ext cx="118745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429125" y="3929063"/>
            <a:ext cx="1143000" cy="1500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724128" y="3500438"/>
            <a:ext cx="1071563" cy="85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4286250" y="1714500"/>
            <a:ext cx="214313" cy="714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915816" y="571500"/>
            <a:ext cx="3170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 dirty="0">
                <a:latin typeface="Calibri" pitchFamily="34" charset="0"/>
              </a:rPr>
              <a:t>CREA FATTORI FACILITANTI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642938" y="1484313"/>
            <a:ext cx="200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>
                <a:latin typeface="Calibri" pitchFamily="34" charset="0"/>
              </a:rPr>
              <a:t>ORDINA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6786563" y="4214813"/>
            <a:ext cx="208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>
                <a:latin typeface="Calibri" pitchFamily="34" charset="0"/>
              </a:rPr>
              <a:t>VALUTA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072063" y="5445125"/>
            <a:ext cx="4054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latin typeface="Calibri" pitchFamily="34" charset="0"/>
              </a:rPr>
              <a:t>ORIENTA </a:t>
            </a:r>
          </a:p>
          <a:p>
            <a:r>
              <a:rPr lang="it-IT" sz="4000" b="1">
                <a:latin typeface="Calibri" pitchFamily="34" charset="0"/>
              </a:rPr>
              <a:t>verso gli obiettivi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47663" y="4868863"/>
            <a:ext cx="44386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latin typeface="Calibri" pitchFamily="34" charset="0"/>
              </a:rPr>
              <a:t>FAVORISCE I PROCESSI D’APPRENDIMENTO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2195736" y="2420938"/>
            <a:ext cx="3644900" cy="1512887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525936" y="2786063"/>
            <a:ext cx="3025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PROGRAMMAZIONE</a:t>
            </a:r>
          </a:p>
        </p:txBody>
      </p:sp>
      <p:sp>
        <p:nvSpPr>
          <p:cNvPr id="4111" name="Rettangolo 16"/>
          <p:cNvSpPr>
            <a:spLocks noChangeArrowheads="1"/>
          </p:cNvSpPr>
          <p:nvPr/>
        </p:nvSpPr>
        <p:spPr bwMode="auto">
          <a:xfrm>
            <a:off x="1383779" y="109538"/>
            <a:ext cx="412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tabLst>
                <a:tab pos="276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ahoma" pitchFamily="34" charset="0"/>
              </a:rPr>
              <a:t>PERCHÉ PROGRAMMARE: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43015" grpId="0" animBg="1"/>
      <p:bldP spid="43016" grpId="0" animBg="1"/>
      <p:bldP spid="43017" grpId="0" animBg="1"/>
      <p:bldP spid="43018" grpId="0" animBg="1"/>
      <p:bldP spid="43020" grpId="0"/>
      <p:bldP spid="43021" grpId="0"/>
      <p:bldP spid="43022" grpId="0"/>
      <p:bldP spid="43023" grpId="0"/>
      <p:bldP spid="43025" grpId="0"/>
      <p:bldP spid="43013" grpId="0" animBg="1"/>
      <p:bldP spid="430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it-IT" sz="3200" b="1" smtClean="0">
                <a:solidFill>
                  <a:srgbClr val="FC730C"/>
                </a:solidFill>
                <a:latin typeface="Tahoma" pitchFamily="34" charset="0"/>
                <a:cs typeface="Tahoma" pitchFamily="34" charset="0"/>
              </a:rPr>
              <a:t>Creare l’ALLENAMENTO POSITIVO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922" y="935038"/>
            <a:ext cx="3784600" cy="1741487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it-IT" sz="2400" b="1" dirty="0" smtClean="0"/>
              <a:t>POSITIVO</a:t>
            </a:r>
          </a:p>
          <a:p>
            <a:pPr>
              <a:buFontTx/>
              <a:buNone/>
            </a:pPr>
            <a:r>
              <a:rPr lang="it-IT" sz="2400" dirty="0" smtClean="0"/>
              <a:t>       Scelto	Accettato</a:t>
            </a:r>
          </a:p>
          <a:p>
            <a:pPr>
              <a:buFontTx/>
              <a:buNone/>
            </a:pPr>
            <a:r>
              <a:rPr lang="it-IT" sz="2400" dirty="0" smtClean="0"/>
              <a:t>       Cosciente       Vario</a:t>
            </a:r>
          </a:p>
          <a:p>
            <a:pPr>
              <a:buFontTx/>
              <a:buNone/>
            </a:pPr>
            <a:r>
              <a:rPr lang="it-IT" sz="2400" dirty="0" smtClean="0"/>
              <a:t>       Attivo              Specifico</a:t>
            </a:r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2178372" y="2819400"/>
            <a:ext cx="1417638" cy="10112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6282060" y="2819400"/>
            <a:ext cx="1417637" cy="10112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1003622" y="3962400"/>
            <a:ext cx="3784600" cy="2760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Desiderio di migliorarsi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Voglia di allenarsi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Divertimento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Partecipazione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Gratificazione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Apprendimento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5035872" y="914400"/>
            <a:ext cx="3784600" cy="1762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2400" b="1" dirty="0">
                <a:latin typeface="Calibri" pitchFamily="34" charset="0"/>
              </a:rPr>
              <a:t>NEGATIVO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Imposto       Monotono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 dirty="0">
                <a:latin typeface="Calibri" pitchFamily="34" charset="0"/>
              </a:rPr>
              <a:t>Passivo        Generico</a:t>
            </a:r>
          </a:p>
        </p:txBody>
      </p:sp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5035872" y="3962400"/>
            <a:ext cx="3784600" cy="23764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2400">
                <a:latin typeface="Calibri" pitchFamily="34" charset="0"/>
              </a:rPr>
              <a:t>Noia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>
                <a:latin typeface="Calibri" pitchFamily="34" charset="0"/>
              </a:rPr>
              <a:t>Poca partecipazione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>
                <a:latin typeface="Calibri" pitchFamily="34" charset="0"/>
              </a:rPr>
              <a:t>Saturazione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>
                <a:latin typeface="Calibri" pitchFamily="34" charset="0"/>
              </a:rPr>
              <a:t>Non apprendimento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2400">
                <a:latin typeface="Calibri" pitchFamily="34" charset="0"/>
              </a:rPr>
              <a:t>Abbandono</a:t>
            </a:r>
          </a:p>
          <a:p>
            <a:pPr marL="342900" indent="-342900">
              <a:spcBef>
                <a:spcPct val="20000"/>
              </a:spcBef>
            </a:pPr>
            <a:endParaRPr lang="it-IT" sz="2400">
              <a:latin typeface="Calibri" pitchFamily="34" charset="0"/>
            </a:endParaRP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80" y="2271142"/>
            <a:ext cx="1104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357188"/>
            <a:ext cx="120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  <p:bldP spid="51204" grpId="0" animBg="1"/>
      <p:bldP spid="51205" grpId="0" animBg="1"/>
      <p:bldP spid="51206" grpId="0" animBg="1"/>
      <p:bldP spid="51207" grpId="0" animBg="1"/>
      <p:bldP spid="5120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tangolo 1"/>
          <p:cNvSpPr>
            <a:spLocks noChangeArrowheads="1"/>
          </p:cNvSpPr>
          <p:nvPr/>
        </p:nvSpPr>
        <p:spPr bwMode="auto">
          <a:xfrm>
            <a:off x="824286" y="0"/>
            <a:ext cx="8319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3200" dirty="0">
                <a:latin typeface="Tahoma" pitchFamily="34" charset="0"/>
              </a:rPr>
              <a:t>7. </a:t>
            </a:r>
            <a:r>
              <a:rPr lang="it-IT" sz="3200" b="1" dirty="0">
                <a:latin typeface="Tahoma" pitchFamily="34" charset="0"/>
              </a:rPr>
              <a:t>REALIZZAZIONE</a:t>
            </a:r>
            <a:r>
              <a:rPr lang="it-IT" sz="3200" dirty="0">
                <a:latin typeface="Tahoma" pitchFamily="34" charset="0"/>
              </a:rPr>
              <a:t>   </a:t>
            </a:r>
            <a:r>
              <a:rPr lang="it-IT" sz="3200" b="1" i="1" dirty="0">
                <a:latin typeface="Tahoma" pitchFamily="34" charset="0"/>
              </a:rPr>
              <a:t>(parte pratica)</a:t>
            </a:r>
            <a:endParaRPr lang="it-IT" sz="3200" dirty="0"/>
          </a:p>
        </p:txBody>
      </p:sp>
      <p:sp>
        <p:nvSpPr>
          <p:cNvPr id="52227" name="Rettangolo 2"/>
          <p:cNvSpPr>
            <a:spLocks noChangeArrowheads="1"/>
          </p:cNvSpPr>
          <p:nvPr/>
        </p:nvSpPr>
        <p:spPr bwMode="auto">
          <a:xfrm>
            <a:off x="824286" y="500063"/>
            <a:ext cx="83197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tabLst>
                <a:tab pos="276225" algn="l"/>
              </a:tabLst>
            </a:pPr>
            <a:r>
              <a:rPr lang="it-IT" sz="3200" dirty="0">
                <a:latin typeface="Tahoma" pitchFamily="34" charset="0"/>
              </a:rPr>
              <a:t>8. </a:t>
            </a:r>
            <a:r>
              <a:rPr lang="it-IT" sz="3200" b="1" dirty="0">
                <a:latin typeface="Tahoma" pitchFamily="34" charset="0"/>
              </a:rPr>
              <a:t>VALUTAZIONE</a:t>
            </a:r>
            <a:r>
              <a:rPr lang="it-IT" sz="3200" dirty="0">
                <a:latin typeface="Tahoma" pitchFamily="34" charset="0"/>
              </a:rPr>
              <a:t>                                        </a:t>
            </a:r>
            <a:r>
              <a:rPr lang="it-IT" sz="3200" b="1" dirty="0">
                <a:latin typeface="Tahoma" pitchFamily="34" charset="0"/>
              </a:rPr>
              <a:t>(</a:t>
            </a:r>
            <a:r>
              <a:rPr lang="it-IT" sz="3200" b="1" i="1" dirty="0">
                <a:latin typeface="Tahoma" pitchFamily="34" charset="0"/>
              </a:rPr>
              <a:t>ho raggiunto gli obiettivi?)</a:t>
            </a:r>
            <a:endParaRPr lang="it-IT" sz="3200" b="1" dirty="0">
              <a:latin typeface="Tahoma" pitchFamily="34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971600" y="1669306"/>
            <a:ext cx="7994724" cy="857250"/>
          </a:xfrm>
        </p:spPr>
        <p:txBody>
          <a:bodyPr/>
          <a:lstStyle/>
          <a:p>
            <a:r>
              <a:rPr lang="it-IT" sz="3600" b="1" dirty="0" smtClean="0">
                <a:latin typeface="Tahoma" pitchFamily="34" charset="0"/>
                <a:cs typeface="Tahoma" pitchFamily="34" charset="0"/>
              </a:rPr>
              <a:t>PERCHÉ VALUTARE?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71600" y="2383681"/>
            <a:ext cx="7994724" cy="4357687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 </a:t>
            </a:r>
            <a:r>
              <a:rPr lang="it-IT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CONOSCERE 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 progressi dell’iter formativo, per modulare gli interventi, per verificare l’efficacia dell’intervento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 </a:t>
            </a:r>
            <a:r>
              <a:rPr lang="it-IT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PROGRAMMARE</a:t>
            </a:r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cioè organizzare, scegliere, orientare, modulare e modificare l’azione educativa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per </a:t>
            </a:r>
            <a:r>
              <a:rPr lang="it-IT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APPREZZARE</a:t>
            </a:r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cioè DARE UN VALORE (dare un prezzo) al lavoro, all’impegno, all’azione educativa</a:t>
            </a:r>
          </a:p>
          <a:p>
            <a:endParaRPr lang="it-IT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it-IT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it-IT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 bwMode="auto">
          <a:xfrm>
            <a:off x="827584" y="642938"/>
            <a:ext cx="831641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all’inizio – durante – alla fine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827584" y="0"/>
            <a:ext cx="831641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it-IT" sz="3600" b="1" dirty="0">
                <a:latin typeface="Tahoma" pitchFamily="34" charset="0"/>
                <a:ea typeface="+mj-ea"/>
                <a:cs typeface="Tahoma" pitchFamily="34" charset="0"/>
              </a:rPr>
              <a:t>QUANDO VALUTARE?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 bwMode="auto">
          <a:xfrm>
            <a:off x="827584" y="1143000"/>
            <a:ext cx="8316416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it-IT" sz="2800" dirty="0">
                <a:latin typeface="Tahoma" pitchFamily="34" charset="0"/>
                <a:cs typeface="Tahoma" pitchFamily="34" charset="0"/>
              </a:rPr>
              <a:t>VALUTAZIONE INIZIALE: sulla base dei dati raccolti, anamnestici, antropometrici, funzionali, condizionali, si è in grado di avere una visione più completa delle particolarità d'ogni soggetto e quindi è possibile impostare un piano programmatico d'allenamento basato sul livello di partenza degli atleti, valutati oggettivamente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827584" y="4429125"/>
            <a:ext cx="83164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>
                <a:latin typeface="Tahoma" pitchFamily="34" charset="0"/>
                <a:cs typeface="Tahoma" pitchFamily="34" charset="0"/>
              </a:rPr>
              <a:t>VALUTAZIONE INTERMEDIA: sulla base dei dati raccolti </a:t>
            </a:r>
            <a:r>
              <a:rPr lang="it-IT" sz="2800" b="1" u="sng">
                <a:latin typeface="Tahoma" pitchFamily="34" charset="0"/>
                <a:cs typeface="Tahoma" pitchFamily="34" charset="0"/>
              </a:rPr>
              <a:t>durante l’azione formativa</a:t>
            </a:r>
            <a:r>
              <a:rPr lang="it-IT" sz="2800">
                <a:latin typeface="Tahoma" pitchFamily="34" charset="0"/>
                <a:cs typeface="Tahoma" pitchFamily="34" charset="0"/>
              </a:rPr>
              <a:t>, l’educatore verifica se l’intervento stesso è appropriato e  quindi continua o modifica la sua opera di formazione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1" grpId="0" build="p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sellaDiTesto 3"/>
          <p:cNvSpPr txBox="1">
            <a:spLocks noChangeArrowheads="1"/>
          </p:cNvSpPr>
          <p:nvPr/>
        </p:nvSpPr>
        <p:spPr bwMode="auto">
          <a:xfrm>
            <a:off x="1115616" y="0"/>
            <a:ext cx="8028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>
                <a:latin typeface="Tahoma" pitchFamily="34" charset="0"/>
                <a:cs typeface="Tahoma" pitchFamily="34" charset="0"/>
              </a:rPr>
              <a:t>VALUTAZIONE FINALE: sulla base dei dati raccolti, anamnestici, antropometrici, funzionali, condizionali, (cioè gli stessi strumenti utilizzati nella valutazione iniziale) l’educatore </a:t>
            </a:r>
            <a:r>
              <a:rPr lang="it-IT" sz="2800" dirty="0" smtClean="0">
                <a:latin typeface="Tahoma" pitchFamily="34" charset="0"/>
                <a:cs typeface="Tahoma" pitchFamily="34" charset="0"/>
              </a:rPr>
              <a:t>valuta</a:t>
            </a:r>
            <a:endParaRPr lang="it-IT" sz="2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971600" y="4057233"/>
            <a:ext cx="8172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Tahoma" pitchFamily="34" charset="0"/>
                <a:cs typeface="Tahoma" pitchFamily="34" charset="0"/>
              </a:rPr>
              <a:t>PER CREARE NUOVI PERCORSI APPROPRIATI AI LIVELLI RAGGIUNTI E NON PER SELEZIONARE</a:t>
            </a:r>
          </a:p>
        </p:txBody>
      </p:sp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115616" y="1755973"/>
            <a:ext cx="8028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Tahoma" pitchFamily="34" charset="0"/>
                <a:cs typeface="Tahoma" pitchFamily="34" charset="0"/>
              </a:rPr>
              <a:t>L’ALLIEVO 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in relazione ai miglioramenti o i </a:t>
            </a:r>
            <a:r>
              <a:rPr lang="it-IT" sz="2800" dirty="0" smtClean="0">
                <a:latin typeface="Tahoma" pitchFamily="34" charset="0"/>
                <a:cs typeface="Tahoma" pitchFamily="34" charset="0"/>
              </a:rPr>
              <a:t>peggioramenti</a:t>
            </a:r>
            <a:r>
              <a:rPr lang="it-IT" sz="2800" dirty="0">
                <a:latin typeface="Tahoma" pitchFamily="34" charset="0"/>
                <a:cs typeface="Tahoma" pitchFamily="34" charset="0"/>
              </a:rPr>
              <a:t>, le competenze e le conoscenze acquisite, e valuta SE STESSO in relazione al proprio lavoro</a:t>
            </a:r>
          </a:p>
        </p:txBody>
      </p:sp>
      <p:sp>
        <p:nvSpPr>
          <p:cNvPr id="11" name="Freccia a destra rientrata 10"/>
          <p:cNvSpPr/>
          <p:nvPr/>
        </p:nvSpPr>
        <p:spPr>
          <a:xfrm rot="5400000">
            <a:off x="4429125" y="3283843"/>
            <a:ext cx="1000125" cy="714375"/>
          </a:xfrm>
          <a:prstGeom prst="notchedRightArrow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ccia angolare in su 32"/>
          <p:cNvSpPr/>
          <p:nvPr/>
        </p:nvSpPr>
        <p:spPr>
          <a:xfrm rot="5400000">
            <a:off x="3536157" y="1178719"/>
            <a:ext cx="1928812" cy="1143000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57188" y="5287963"/>
            <a:ext cx="8786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solidFill>
                  <a:srgbClr val="FC730C"/>
                </a:solidFill>
                <a:latin typeface="Tahoma" pitchFamily="34" charset="0"/>
                <a:cs typeface="Tahoma" pitchFamily="34" charset="0"/>
              </a:rPr>
              <a:t>UN PERCORSO FORMATIVO NON HA UNA FINE</a:t>
            </a:r>
          </a:p>
        </p:txBody>
      </p:sp>
      <p:sp>
        <p:nvSpPr>
          <p:cNvPr id="18" name="Freccia angolare in su 17"/>
          <p:cNvSpPr/>
          <p:nvPr/>
        </p:nvSpPr>
        <p:spPr>
          <a:xfrm>
            <a:off x="6786563" y="3143250"/>
            <a:ext cx="1000125" cy="1857375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211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6000750" y="2428875"/>
            <a:ext cx="2786063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5500688" y="4572000"/>
            <a:ext cx="1643062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211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Freccia angolare in su 12"/>
          <p:cNvSpPr/>
          <p:nvPr/>
        </p:nvSpPr>
        <p:spPr>
          <a:xfrm rot="5400000">
            <a:off x="4286250" y="3286125"/>
            <a:ext cx="2571750" cy="1143000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211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umetto 1 6"/>
          <p:cNvSpPr/>
          <p:nvPr/>
        </p:nvSpPr>
        <p:spPr>
          <a:xfrm>
            <a:off x="500063" y="4429125"/>
            <a:ext cx="1571625" cy="857250"/>
          </a:xfrm>
          <a:prstGeom prst="wedgeRectCallout">
            <a:avLst>
              <a:gd name="adj1" fmla="val -8454"/>
              <a:gd name="adj2" fmla="val -2479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VALUTAZIONE INIZIALE</a:t>
            </a:r>
          </a:p>
        </p:txBody>
      </p:sp>
      <p:sp>
        <p:nvSpPr>
          <p:cNvPr id="10" name="Freccia a destra 9"/>
          <p:cNvSpPr/>
          <p:nvPr/>
        </p:nvSpPr>
        <p:spPr>
          <a:xfrm>
            <a:off x="5000625" y="2428875"/>
            <a:ext cx="2786063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5000625" y="2428875"/>
            <a:ext cx="1643063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643313"/>
            <a:ext cx="7413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500188"/>
            <a:ext cx="7413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38" y="1357313"/>
            <a:ext cx="79851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>
          <a:xfrm>
            <a:off x="1214438" y="2428875"/>
            <a:ext cx="4071937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1214438" y="2428875"/>
            <a:ext cx="1643062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umetto 1 7"/>
          <p:cNvSpPr/>
          <p:nvPr/>
        </p:nvSpPr>
        <p:spPr>
          <a:xfrm>
            <a:off x="1428750" y="3500438"/>
            <a:ext cx="1571625" cy="857250"/>
          </a:xfrm>
          <a:prstGeom prst="wedgeRectCallout">
            <a:avLst>
              <a:gd name="adj1" fmla="val 27445"/>
              <a:gd name="adj2" fmla="val -1367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VALUTAZIONE INTERMEDIA</a:t>
            </a:r>
          </a:p>
        </p:txBody>
      </p:sp>
      <p:pic>
        <p:nvPicPr>
          <p:cNvPr id="55313" name="Immagine 4" descr="BD00173_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75494">
            <a:off x="1050925" y="1252538"/>
            <a:ext cx="884238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571625"/>
            <a:ext cx="74136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ccia a destra 31"/>
          <p:cNvSpPr/>
          <p:nvPr/>
        </p:nvSpPr>
        <p:spPr>
          <a:xfrm flipH="1">
            <a:off x="4000500" y="642938"/>
            <a:ext cx="1500188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Fumetto 1 29"/>
          <p:cNvSpPr/>
          <p:nvPr/>
        </p:nvSpPr>
        <p:spPr>
          <a:xfrm>
            <a:off x="2571750" y="4500563"/>
            <a:ext cx="1571625" cy="857250"/>
          </a:xfrm>
          <a:prstGeom prst="wedgeRectCallout">
            <a:avLst>
              <a:gd name="adj1" fmla="val 104194"/>
              <a:gd name="adj2" fmla="val -2525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VALUTAZIONE INIZIALE</a:t>
            </a:r>
          </a:p>
        </p:txBody>
      </p:sp>
      <p:sp>
        <p:nvSpPr>
          <p:cNvPr id="22" name="Freccia a destra 21"/>
          <p:cNvSpPr/>
          <p:nvPr/>
        </p:nvSpPr>
        <p:spPr>
          <a:xfrm flipH="1">
            <a:off x="4929188" y="642938"/>
            <a:ext cx="2214562" cy="5715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Freccia angolare in su 20"/>
          <p:cNvSpPr/>
          <p:nvPr/>
        </p:nvSpPr>
        <p:spPr>
          <a:xfrm rot="16200000">
            <a:off x="6000750" y="928688"/>
            <a:ext cx="1714500" cy="1143000"/>
          </a:xfrm>
          <a:prstGeom prst="bent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0"/>
            <a:ext cx="8477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428750"/>
            <a:ext cx="7985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metto 1 8"/>
          <p:cNvSpPr/>
          <p:nvPr/>
        </p:nvSpPr>
        <p:spPr>
          <a:xfrm>
            <a:off x="1571625" y="285750"/>
            <a:ext cx="1571625" cy="857250"/>
          </a:xfrm>
          <a:prstGeom prst="wedgeRectCallout">
            <a:avLst>
              <a:gd name="adj1" fmla="val 163615"/>
              <a:gd name="adj2" fmla="val 2286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VALUTAZIONE FINALE</a:t>
            </a:r>
          </a:p>
        </p:txBody>
      </p:sp>
      <p:sp>
        <p:nvSpPr>
          <p:cNvPr id="31" name="Esplosione 2 30"/>
          <p:cNvSpPr/>
          <p:nvPr/>
        </p:nvSpPr>
        <p:spPr>
          <a:xfrm rot="1771936">
            <a:off x="4389438" y="1870075"/>
            <a:ext cx="1357312" cy="1643063"/>
          </a:xfrm>
          <a:prstGeom prst="irregularSeal2">
            <a:avLst/>
          </a:prstGeom>
          <a:solidFill>
            <a:srgbClr val="FFC000">
              <a:alpha val="30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1500188"/>
            <a:ext cx="8477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18" grpId="0" animBg="1"/>
      <p:bldP spid="19" grpId="0" animBg="1"/>
      <p:bldP spid="14" grpId="0" animBg="1"/>
      <p:bldP spid="13" grpId="0" animBg="1"/>
      <p:bldP spid="7" grpId="0" animBg="1"/>
      <p:bldP spid="10" grpId="0" animBg="1"/>
      <p:bldP spid="16" grpId="0" animBg="1"/>
      <p:bldP spid="6" grpId="0" animBg="1"/>
      <p:bldP spid="15" grpId="0" animBg="1"/>
      <p:bldP spid="8" grpId="0" animBg="1"/>
      <p:bldP spid="32" grpId="0" animBg="1"/>
      <p:bldP spid="30" grpId="0" animBg="1"/>
      <p:bldP spid="22" grpId="0" animBg="1"/>
      <p:bldP spid="21" grpId="0" animBg="1"/>
      <p:bldP spid="9" grpId="0" animBg="1"/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357188" y="0"/>
            <a:ext cx="8786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it-IT" sz="3600" b="1" dirty="0">
                <a:latin typeface="Tahoma" pitchFamily="34" charset="0"/>
                <a:ea typeface="+mj-ea"/>
                <a:cs typeface="Tahoma" pitchFamily="34" charset="0"/>
              </a:rPr>
              <a:t>COSA VALUTARE?</a:t>
            </a:r>
            <a:r>
              <a:rPr lang="it-IT" sz="3600" dirty="0">
                <a:latin typeface="Tahoma" pitchFamily="34" charset="0"/>
                <a:cs typeface="Tahoma" pitchFamily="34" charset="0"/>
              </a:rPr>
              <a:t> </a:t>
            </a:r>
            <a:endParaRPr lang="it-IT" sz="3600" b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411760" y="857250"/>
            <a:ext cx="4272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sz="3600" b="1" dirty="0">
                <a:latin typeface="Tahoma" pitchFamily="34" charset="0"/>
                <a:cs typeface="Tahoma" pitchFamily="34" charset="0"/>
              </a:rPr>
              <a:t>la PRESTAZIONE</a:t>
            </a:r>
          </a:p>
        </p:txBody>
      </p:sp>
      <p:pic>
        <p:nvPicPr>
          <p:cNvPr id="8" name="Immagine 7" descr="calciogif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428" y="857250"/>
            <a:ext cx="5826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a destra rientrata 8"/>
          <p:cNvSpPr/>
          <p:nvPr/>
        </p:nvSpPr>
        <p:spPr>
          <a:xfrm rot="5400000">
            <a:off x="4071938" y="1500188"/>
            <a:ext cx="928687" cy="928687"/>
          </a:xfrm>
          <a:prstGeom prst="notchedRightArrow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143000" y="2500313"/>
            <a:ext cx="7215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VALUTARE L’ASPETTO TECNICO TATTICO    (i passaggi errati, i tiri fatti, i gol, i movimenti tattici) cioè se il </a:t>
            </a:r>
          </a:p>
          <a:p>
            <a:pPr algn="ctr"/>
            <a:r>
              <a:rPr lang="it-IT" sz="2800">
                <a:latin typeface="Tahoma" pitchFamily="34" charset="0"/>
                <a:cs typeface="Tahoma" pitchFamily="34" charset="0"/>
              </a:rPr>
              <a:t>COMPORTAMENTO MOTORIO è    </a:t>
            </a:r>
          </a:p>
          <a:p>
            <a:pPr algn="ctr"/>
            <a:r>
              <a:rPr lang="it-IT" sz="4800">
                <a:latin typeface="Tahoma" pitchFamily="34" charset="0"/>
                <a:cs typeface="Tahoma" pitchFamily="34" charset="0"/>
              </a:rPr>
              <a:t>CONFORME AL MODELLO</a:t>
            </a:r>
          </a:p>
        </p:txBody>
      </p:sp>
      <p:sp>
        <p:nvSpPr>
          <p:cNvPr id="11" name="Freccia a destra rientrata 10"/>
          <p:cNvSpPr/>
          <p:nvPr/>
        </p:nvSpPr>
        <p:spPr>
          <a:xfrm rot="5400000">
            <a:off x="4071938" y="5143500"/>
            <a:ext cx="928688" cy="928687"/>
          </a:xfrm>
          <a:prstGeom prst="notchedRightArrow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143125" y="6078538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>
                <a:latin typeface="Tahoma" pitchFamily="34" charset="0"/>
                <a:cs typeface="Tahoma" pitchFamily="34" charset="0"/>
              </a:rPr>
              <a:t>ALLENATORE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alciogif1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0"/>
            <a:ext cx="1214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971600" y="2189646"/>
            <a:ext cx="81724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Valutare la capacità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di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RICONOSCERE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cioè saper leggere le situazioni, l’ambiente, le relazioni tra le persone e se stessi;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di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AFFRONTARE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cioè di attuare strategie d’azione, risolvere problemi, avere </a:t>
            </a:r>
            <a:r>
              <a:rPr lang="it-IT" sz="2400" dirty="0" err="1">
                <a:latin typeface="Tahoma" pitchFamily="34" charset="0"/>
                <a:cs typeface="Tahoma" pitchFamily="34" charset="0"/>
              </a:rPr>
              <a:t>autonomiae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capacità di decisionalità;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it-IT" sz="2400" dirty="0">
                <a:latin typeface="Tahoma" pitchFamily="34" charset="0"/>
                <a:cs typeface="Tahoma" pitchFamily="34" charset="0"/>
              </a:rPr>
              <a:t>di </a:t>
            </a:r>
            <a:r>
              <a:rPr lang="it-IT" sz="2400" b="1" dirty="0">
                <a:latin typeface="Tahoma" pitchFamily="34" charset="0"/>
                <a:cs typeface="Tahoma" pitchFamily="34" charset="0"/>
              </a:rPr>
              <a:t>RELAZIONARSI</a:t>
            </a:r>
            <a:r>
              <a:rPr lang="it-IT" sz="2400" dirty="0">
                <a:latin typeface="Tahoma" pitchFamily="34" charset="0"/>
                <a:cs typeface="Tahoma" pitchFamily="34" charset="0"/>
              </a:rPr>
              <a:t> cioè capacità di comunicare, di controllare le emozioni, di socializzare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 bwMode="auto">
          <a:xfrm>
            <a:off x="357188" y="714375"/>
            <a:ext cx="8786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>
                <a:latin typeface="Tahoma" pitchFamily="34" charset="0"/>
                <a:cs typeface="Tahoma" pitchFamily="34" charset="0"/>
              </a:rPr>
              <a:t>la PERSONA</a:t>
            </a:r>
          </a:p>
        </p:txBody>
      </p:sp>
      <p:sp>
        <p:nvSpPr>
          <p:cNvPr id="9" name="Freccia a destra rientrata 8"/>
          <p:cNvSpPr/>
          <p:nvPr/>
        </p:nvSpPr>
        <p:spPr>
          <a:xfrm rot="5400000">
            <a:off x="4214813" y="1357313"/>
            <a:ext cx="928687" cy="928687"/>
          </a:xfrm>
          <a:prstGeom prst="notchedRightArrow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357188" y="0"/>
            <a:ext cx="8786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it-IT" sz="3600" b="1" dirty="0">
                <a:solidFill>
                  <a:srgbClr val="00B050"/>
                </a:solidFill>
                <a:latin typeface="Tahoma" pitchFamily="34" charset="0"/>
                <a:ea typeface="+mj-ea"/>
                <a:cs typeface="Tahoma" pitchFamily="34" charset="0"/>
              </a:rPr>
              <a:t>COSA VALUTARE?</a:t>
            </a:r>
            <a:r>
              <a:rPr lang="it-IT" sz="3600" dirty="0">
                <a:latin typeface="Tahoma" pitchFamily="34" charset="0"/>
                <a:cs typeface="Tahoma" pitchFamily="34" charset="0"/>
              </a:rPr>
              <a:t> </a:t>
            </a:r>
            <a:endParaRPr lang="it-IT" sz="3600" b="1" dirty="0">
              <a:solidFill>
                <a:srgbClr val="00B05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Freccia a destra rientrata 10"/>
          <p:cNvSpPr/>
          <p:nvPr/>
        </p:nvSpPr>
        <p:spPr>
          <a:xfrm rot="5400000">
            <a:off x="4214813" y="5143500"/>
            <a:ext cx="928688" cy="928687"/>
          </a:xfrm>
          <a:prstGeom prst="notchedRightArrow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143125" y="6149975"/>
            <a:ext cx="5286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latin typeface="Tahoma" pitchFamily="34" charset="0"/>
                <a:cs typeface="Tahoma" pitchFamily="34" charset="0"/>
              </a:rPr>
              <a:t>EDUCATORE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  <p:bldP spid="11" grpId="0" animBg="1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63713" y="44450"/>
            <a:ext cx="6408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/>
              <a:t>PROSSIMO APPUNTAMENTO</a:t>
            </a: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/>
        </p:nvGraphicFramePr>
        <p:xfrm>
          <a:off x="827584" y="3402672"/>
          <a:ext cx="8316416" cy="2834640"/>
        </p:xfrm>
        <a:graphic>
          <a:graphicData uri="http://schemas.openxmlformats.org/drawingml/2006/table">
            <a:tbl>
              <a:tblPr/>
              <a:tblGrid>
                <a:gridCol w="8316416"/>
              </a:tblGrid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presso l’oratorio S.M. </a:t>
                      </a:r>
                      <a:r>
                        <a:rPr kumimoji="0" lang="it-IT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Kolbe</a:t>
                      </a: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Viale </a:t>
                      </a:r>
                      <a:r>
                        <a:rPr kumimoji="0" lang="it-IT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Aguggiari</a:t>
                      </a: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144 </a:t>
                      </a:r>
                      <a:r>
                        <a:rPr kumimoji="0" lang="it-IT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regole del gioco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RELATORE: Walter </a:t>
                      </a:r>
                      <a:r>
                        <a:rPr kumimoji="0" lang="it-IT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Berardi</a:t>
                      </a: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(Formatore Arbitri AIA e CSI Varese)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9" name="Rectangle 12"/>
          <p:cNvSpPr>
            <a:spLocks noChangeArrowheads="1"/>
          </p:cNvSpPr>
          <p:nvPr/>
        </p:nvSpPr>
        <p:spPr bwMode="auto">
          <a:xfrm>
            <a:off x="827584" y="1268413"/>
            <a:ext cx="83164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5400" b="1" dirty="0"/>
              <a:t>Lunedì </a:t>
            </a:r>
            <a:r>
              <a:rPr lang="it-IT" sz="5400" b="1" dirty="0" smtClean="0"/>
              <a:t>14 GENNAIO </a:t>
            </a:r>
            <a:endParaRPr lang="it-IT" sz="5400" b="1" dirty="0"/>
          </a:p>
          <a:p>
            <a:pPr algn="ctr"/>
            <a:r>
              <a:rPr lang="it-IT" sz="5400" b="1" dirty="0"/>
              <a:t>alle ore </a:t>
            </a:r>
            <a:r>
              <a:rPr lang="it-IT" sz="5400" b="1" dirty="0" smtClean="0"/>
              <a:t>20.45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467544" y="930970"/>
            <a:ext cx="8496944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>
                <a:latin typeface="Tahoma" pitchFamily="34" charset="0"/>
                <a:cs typeface="Tahoma" pitchFamily="34" charset="0"/>
              </a:rPr>
              <a:t>IL FINE ULTIMO DELLA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>
                <a:latin typeface="Tahoma" pitchFamily="34" charset="0"/>
                <a:cs typeface="Tahoma" pitchFamily="34" charset="0"/>
              </a:rPr>
              <a:t> PROGRAMMAZIONE E’ </a:t>
            </a:r>
            <a:r>
              <a:rPr lang="it-IT" sz="3600" b="1" dirty="0" err="1" smtClean="0">
                <a:latin typeface="Tahoma" pitchFamily="34" charset="0"/>
                <a:cs typeface="Tahoma" pitchFamily="34" charset="0"/>
              </a:rPr>
              <a:t>DI</a:t>
            </a:r>
            <a:r>
              <a:rPr lang="it-IT" sz="36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 smtClean="0">
                <a:latin typeface="Tahoma" pitchFamily="34" charset="0"/>
                <a:cs typeface="Tahoma" pitchFamily="34" charset="0"/>
              </a:rPr>
              <a:t>FAR </a:t>
            </a:r>
            <a:r>
              <a:rPr lang="it-IT" sz="3600" b="1" dirty="0">
                <a:latin typeface="Tahoma" pitchFamily="34" charset="0"/>
                <a:cs typeface="Tahoma" pitchFamily="34" charset="0"/>
              </a:rPr>
              <a:t>PREVALERE </a:t>
            </a:r>
            <a:r>
              <a:rPr lang="it-IT" sz="3600" b="1" dirty="0" smtClean="0">
                <a:latin typeface="Tahoma" pitchFamily="34" charset="0"/>
                <a:cs typeface="Tahoma" pitchFamily="34" charset="0"/>
              </a:rPr>
              <a:t>GLI ELEMENTI</a:t>
            </a:r>
            <a:endParaRPr lang="it-IT" sz="3600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>
                <a:latin typeface="Tahoma" pitchFamily="34" charset="0"/>
                <a:cs typeface="Tahoma" pitchFamily="34" charset="0"/>
              </a:rPr>
              <a:t> DELL’ATTIVITA’ </a:t>
            </a:r>
            <a:r>
              <a:rPr lang="it-IT" sz="3600" b="1" dirty="0" smtClean="0">
                <a:latin typeface="Tahoma" pitchFamily="34" charset="0"/>
                <a:cs typeface="Tahoma" pitchFamily="34" charset="0"/>
              </a:rPr>
              <a:t>ORGANIZZATA </a:t>
            </a:r>
            <a:endParaRPr lang="it-IT" sz="3600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>
                <a:latin typeface="Tahoma" pitchFamily="34" charset="0"/>
                <a:cs typeface="Tahoma" pitchFamily="34" charset="0"/>
              </a:rPr>
              <a:t>SU QUELLI ACCIDENTALI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>
                <a:latin typeface="Tahoma" pitchFamily="34" charset="0"/>
                <a:cs typeface="Tahoma" pitchFamily="34" charset="0"/>
              </a:rPr>
              <a:t>E </a:t>
            </a:r>
            <a:r>
              <a:rPr lang="it-IT" sz="3600" b="1" dirty="0" err="1" smtClean="0">
                <a:latin typeface="Tahoma" pitchFamily="34" charset="0"/>
                <a:cs typeface="Tahoma" pitchFamily="34" charset="0"/>
              </a:rPr>
              <a:t>DI</a:t>
            </a:r>
            <a:endParaRPr lang="it-IT" sz="3600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it-IT" sz="3600" b="1" dirty="0" smtClean="0">
                <a:latin typeface="Tahoma" pitchFamily="34" charset="0"/>
                <a:cs typeface="Tahoma" pitchFamily="34" charset="0"/>
              </a:rPr>
              <a:t>FACILITARE L’APPRENDIMENTO</a:t>
            </a:r>
            <a:r>
              <a:rPr lang="it-IT" sz="3600" b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2"/>
          <p:cNvSpPr>
            <a:spLocks noChangeArrowheads="1"/>
          </p:cNvSpPr>
          <p:nvPr/>
        </p:nvSpPr>
        <p:spPr bwMode="auto">
          <a:xfrm>
            <a:off x="1907704" y="476672"/>
            <a:ext cx="604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tabLst>
                <a:tab pos="276225" algn="l"/>
              </a:tabLst>
            </a:pPr>
            <a:r>
              <a:rPr lang="it-IT" sz="2400" b="1" dirty="0">
                <a:solidFill>
                  <a:srgbClr val="FF0000"/>
                </a:solidFill>
                <a:latin typeface="Tahoma" pitchFamily="34" charset="0"/>
              </a:rPr>
              <a:t>PRE-REQUISITI PER PROGRAMMARE:</a:t>
            </a:r>
          </a:p>
        </p:txBody>
      </p:sp>
      <p:pic>
        <p:nvPicPr>
          <p:cNvPr id="6147" name="Immagine 3" descr="allenato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36750"/>
            <a:ext cx="26574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571875" y="2292350"/>
            <a:ext cx="550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latin typeface="Tahoma" pitchFamily="34" charset="0"/>
                <a:cs typeface="Tahoma" pitchFamily="34" charset="0"/>
              </a:rPr>
              <a:t>2- CONOSCENZE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571875" y="1357313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dirty="0">
                <a:latin typeface="Tahoma" pitchFamily="34" charset="0"/>
                <a:cs typeface="Tahoma" pitchFamily="34" charset="0"/>
              </a:rPr>
              <a:t>1- MOTIVAZIONI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571875" y="3962400"/>
            <a:ext cx="528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latin typeface="Tahoma" pitchFamily="34" charset="0"/>
                <a:cs typeface="Tahoma" pitchFamily="34" charset="0"/>
              </a:rPr>
              <a:t>4- CAPACITÀ ORGANIZZATIVE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571875" y="3071813"/>
            <a:ext cx="557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latin typeface="Tahoma" pitchFamily="34" charset="0"/>
                <a:cs typeface="Tahoma" pitchFamily="34" charset="0"/>
              </a:rPr>
              <a:t>3- OBIETTIVI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500063" y="285750"/>
            <a:ext cx="8643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>
                <a:latin typeface="Tahoma" pitchFamily="34" charset="0"/>
                <a:cs typeface="Tahoma" pitchFamily="34" charset="0"/>
              </a:rPr>
              <a:t>due osservazioni da tenere sempre in considerazione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755576" y="1556792"/>
            <a:ext cx="813988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1</a:t>
            </a:r>
          </a:p>
          <a:p>
            <a:pPr algn="ctr"/>
            <a:r>
              <a:rPr lang="it-IT" sz="4800" b="1" u="sng" dirty="0"/>
              <a:t>NON </a:t>
            </a:r>
            <a:r>
              <a:rPr lang="it-IT" sz="4800" b="1" u="sng" dirty="0" smtClean="0"/>
              <a:t>ESISTE</a:t>
            </a:r>
            <a:r>
              <a:rPr lang="it-IT" sz="4800" b="1" dirty="0" smtClean="0"/>
              <a:t> </a:t>
            </a:r>
            <a:r>
              <a:rPr lang="it-IT" sz="4800" b="1" dirty="0" smtClean="0">
                <a:latin typeface="Tahoma" pitchFamily="34" charset="0"/>
              </a:rPr>
              <a:t>una </a:t>
            </a:r>
            <a:r>
              <a:rPr lang="it-IT" sz="4800" b="1" dirty="0">
                <a:latin typeface="Tahoma" pitchFamily="34" charset="0"/>
              </a:rPr>
              <a:t>programmazione standardizzata, valida cioè </a:t>
            </a:r>
            <a:r>
              <a:rPr lang="it-IT" sz="4800" b="1" dirty="0" smtClean="0">
                <a:latin typeface="Tahoma" pitchFamily="34" charset="0"/>
              </a:rPr>
              <a:t>per </a:t>
            </a:r>
            <a:r>
              <a:rPr lang="it-IT" sz="4800" b="1" dirty="0">
                <a:latin typeface="Tahoma" pitchFamily="34" charset="0"/>
              </a:rPr>
              <a:t>tutti i casi </a:t>
            </a:r>
            <a:endParaRPr lang="it-IT" sz="4800" b="1" dirty="0" smtClean="0">
              <a:latin typeface="Tahoma" pitchFamily="34" charset="0"/>
            </a:endParaRPr>
          </a:p>
          <a:p>
            <a:pPr algn="ctr"/>
            <a:r>
              <a:rPr lang="it-IT" sz="4800" b="1" dirty="0" smtClean="0">
                <a:latin typeface="Tahoma" pitchFamily="34" charset="0"/>
              </a:rPr>
              <a:t>della </a:t>
            </a:r>
            <a:r>
              <a:rPr lang="it-IT" sz="4800" b="1" dirty="0">
                <a:latin typeface="Tahoma" pitchFamily="34" charset="0"/>
              </a:rPr>
              <a:t>pratica sportiva</a:t>
            </a:r>
            <a:r>
              <a:rPr lang="it-IT" sz="4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827584" y="-27384"/>
            <a:ext cx="831641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800" dirty="0"/>
              <a:t>2</a:t>
            </a:r>
          </a:p>
          <a:p>
            <a:pPr algn="ctr">
              <a:spcBef>
                <a:spcPct val="50000"/>
              </a:spcBef>
            </a:pPr>
            <a:r>
              <a:rPr lang="it-IT" sz="4000" b="1" dirty="0">
                <a:latin typeface="Tahoma" pitchFamily="34" charset="0"/>
                <a:cs typeface="Tahoma" pitchFamily="34" charset="0"/>
              </a:rPr>
              <a:t>ogni programmazione si deve basare su          </a:t>
            </a:r>
            <a:endParaRPr lang="it-IT" sz="4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4800" b="1" u="sng" dirty="0" smtClean="0">
                <a:latin typeface="Tahoma" pitchFamily="34" charset="0"/>
                <a:cs typeface="Tahoma" pitchFamily="34" charset="0"/>
              </a:rPr>
              <a:t>IPOTESI REALISTICHE</a:t>
            </a:r>
            <a:r>
              <a:rPr lang="it-IT" sz="4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4000" b="1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it-IT" sz="4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it-IT" sz="4800" b="1" u="sng" dirty="0" smtClean="0">
                <a:latin typeface="Tahoma" pitchFamily="34" charset="0"/>
                <a:cs typeface="Tahoma" pitchFamily="34" charset="0"/>
              </a:rPr>
              <a:t>REALIZZABILI</a:t>
            </a:r>
            <a:r>
              <a:rPr lang="it-IT" sz="4800" b="1" dirty="0" smtClean="0">
                <a:latin typeface="Tahoma" pitchFamily="34" charset="0"/>
                <a:cs typeface="Tahoma" pitchFamily="34" charset="0"/>
              </a:rPr>
              <a:t>                      </a:t>
            </a:r>
            <a:r>
              <a:rPr lang="it-IT" sz="4000" b="1" dirty="0" smtClean="0">
                <a:latin typeface="Tahoma" pitchFamily="34" charset="0"/>
                <a:cs typeface="Tahoma" pitchFamily="34" charset="0"/>
              </a:rPr>
              <a:t>che </a:t>
            </a:r>
            <a:r>
              <a:rPr lang="it-IT" sz="4000" b="1" dirty="0">
                <a:latin typeface="Tahoma" pitchFamily="34" charset="0"/>
                <a:cs typeface="Tahoma" pitchFamily="34" charset="0"/>
              </a:rPr>
              <a:t>tengano conto della specificità e delle caratteristiche dell’individuo e dell’attività.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2757</Words>
  <Application>Microsoft Office PowerPoint</Application>
  <PresentationFormat>Presentazione su schermo (4:3)</PresentationFormat>
  <Paragraphs>448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Creare l’ALLENAMENTO POSITIVO</vt:lpstr>
      <vt:lpstr>PERCHÉ VALUTARE?</vt:lpstr>
      <vt:lpstr>Diapositiva 52</vt:lpstr>
      <vt:lpstr>Diapositiva 53</vt:lpstr>
      <vt:lpstr>Diapositiva 54</vt:lpstr>
      <vt:lpstr>Diapositiva 55</vt:lpstr>
      <vt:lpstr>Diapositiva 56</vt:lpstr>
      <vt:lpstr>Diapositiva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 Faletti</dc:creator>
  <cp:lastModifiedBy>Stefano Faletti</cp:lastModifiedBy>
  <cp:revision>31</cp:revision>
  <dcterms:created xsi:type="dcterms:W3CDTF">2011-11-21T07:20:24Z</dcterms:created>
  <dcterms:modified xsi:type="dcterms:W3CDTF">2012-12-17T18:48:45Z</dcterms:modified>
</cp:coreProperties>
</file>