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9"/>
  </p:notesMasterIdLst>
  <p:sldIdLst>
    <p:sldId id="327" r:id="rId2"/>
    <p:sldId id="300" r:id="rId3"/>
    <p:sldId id="262" r:id="rId4"/>
    <p:sldId id="309" r:id="rId5"/>
    <p:sldId id="267" r:id="rId6"/>
    <p:sldId id="325" r:id="rId7"/>
    <p:sldId id="277" r:id="rId8"/>
    <p:sldId id="326" r:id="rId9"/>
    <p:sldId id="257" r:id="rId10"/>
    <p:sldId id="260" r:id="rId11"/>
    <p:sldId id="292" r:id="rId12"/>
    <p:sldId id="270" r:id="rId13"/>
    <p:sldId id="293" r:id="rId14"/>
    <p:sldId id="272" r:id="rId15"/>
    <p:sldId id="299" r:id="rId16"/>
    <p:sldId id="264" r:id="rId17"/>
    <p:sldId id="269" r:id="rId18"/>
    <p:sldId id="319" r:id="rId19"/>
    <p:sldId id="320" r:id="rId20"/>
    <p:sldId id="294" r:id="rId21"/>
    <p:sldId id="295" r:id="rId22"/>
    <p:sldId id="297" r:id="rId23"/>
    <p:sldId id="324" r:id="rId24"/>
    <p:sldId id="321" r:id="rId25"/>
    <p:sldId id="274" r:id="rId26"/>
    <p:sldId id="328" r:id="rId27"/>
    <p:sldId id="329" r:id="rId28"/>
  </p:sldIdLst>
  <p:sldSz cx="13004800" cy="9753600"/>
  <p:notesSz cx="6858000" cy="9144000"/>
  <p:defaultTextStyle>
    <a:defPPr>
      <a:defRPr lang="it-IT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+mn-ea"/>
        <a:cs typeface="+mn-cs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CCCC00"/>
    <a:srgbClr val="000066"/>
    <a:srgbClr val="CCFFCC"/>
    <a:srgbClr val="CC0000"/>
    <a:srgbClr val="FFFF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92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it-IT" noProof="0" smtClean="0">
                <a:sym typeface="Noteworthy Bold" charset="0"/>
              </a:rPr>
              <a:t>Second level</a:t>
            </a:r>
          </a:p>
          <a:p>
            <a:pPr lvl="2"/>
            <a:r>
              <a:rPr lang="it-IT" noProof="0" smtClean="0">
                <a:sym typeface="Noteworthy Bold" charset="0"/>
              </a:rPr>
              <a:t>Third level</a:t>
            </a:r>
          </a:p>
          <a:p>
            <a:pPr lvl="3"/>
            <a:r>
              <a:rPr lang="it-IT" noProof="0" smtClean="0">
                <a:sym typeface="Noteworthy Bold" charset="0"/>
              </a:rPr>
              <a:t>Fourth level</a:t>
            </a:r>
          </a:p>
          <a:p>
            <a:pPr lvl="4"/>
            <a:r>
              <a:rPr lang="it-IT" noProof="0" smtClean="0">
                <a:sym typeface="Noteworthy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+mn-ea"/>
        <a:cs typeface="+mn-cs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988" y="8686951"/>
            <a:ext cx="2973012" cy="4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615" tIns="44307" rIns="88615" bIns="44307" anchor="b"/>
          <a:lstStyle/>
          <a:p>
            <a:pPr algn="r"/>
            <a:fld id="{9BF66CA4-52DD-4B51-878B-A60F59089152}" type="slidenum">
              <a:rPr lang="it-IT" altLang="it-IT" sz="1200">
                <a:solidFill>
                  <a:schemeClr val="tx1"/>
                </a:solidFill>
                <a:latin typeface="Times New Roman" pitchFamily="18" charset="0"/>
              </a:rPr>
              <a:pPr algn="r"/>
              <a:t>1</a:t>
            </a:fld>
            <a:endParaRPr lang="it-IT" altLang="it-IT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5739"/>
            <a:ext cx="5027724" cy="4111934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914400" hangingPunct="1"/>
            <a:fld id="{7A925AEA-E737-4F7E-B293-6062E71ED338}" type="slidenum">
              <a:rPr lang="it-IT"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pPr algn="r" defTabSz="914400" hangingPunct="1"/>
              <a:t>2</a:t>
            </a:fld>
            <a:endParaRPr lang="it-IT" sz="120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 lIns="91433" tIns="45716" rIns="91433" bIns="45716"/>
          <a:lstStyle/>
          <a:p>
            <a:pPr defTabSz="9144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8" y="4345739"/>
            <a:ext cx="5027724" cy="4111934"/>
          </a:xfrm>
          <a:noFill/>
          <a:ln/>
        </p:spPr>
        <p:txBody>
          <a:bodyPr lIns="91426" tIns="45712" rIns="91426" bIns="4571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F7F49BEC-5BEF-4EAB-8403-37316A7D45B9}" type="slidenum">
              <a:rPr lang="it-IT" altLang="it-IT" sz="1200">
                <a:latin typeface="Times New Roman" pitchFamily="18" charset="0"/>
              </a:rPr>
              <a:pPr eaLnBrk="0" hangingPunct="0"/>
              <a:t>23</a:t>
            </a:fld>
            <a:endParaRPr lang="it-IT" altLang="it-IT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4988"/>
            <a:ext cx="5489575" cy="411321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4882F99-660B-41FE-9D9B-2DF0FF4D4E06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Helvetica Light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it-IT" smtClean="0">
                <a:sym typeface="Helvetica Light" charset="0"/>
              </a:rPr>
              <a:t>Second level</a:t>
            </a:r>
          </a:p>
          <a:p>
            <a:pPr lvl="2"/>
            <a:r>
              <a:rPr lang="it-IT" smtClean="0">
                <a:sym typeface="Helvetica Light" charset="0"/>
              </a:rPr>
              <a:t>Third level</a:t>
            </a:r>
          </a:p>
          <a:p>
            <a:pPr lvl="3"/>
            <a:r>
              <a:rPr lang="it-IT" smtClean="0">
                <a:sym typeface="Helvetica Light" charset="0"/>
              </a:rPr>
              <a:t>Fourth level</a:t>
            </a:r>
          </a:p>
          <a:p>
            <a:pPr lvl="4"/>
            <a:r>
              <a:rPr lang="it-IT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sym typeface="Helvetica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kas.felinity.net/images/Brick-03-Color.jpg&amp;imgrefurl=http://contingente.blogspot.com/2006_07_01_archive.html&amp;h=659&amp;w=762&amp;sz=215&amp;hl=it&amp;start=97&amp;tbnid=Nw776ORntjeftM:&amp;tbnh=123&amp;tbnw=142&amp;prev=/images?q=fiducia&amp;start=80&amp;gbv=2&amp;ndsp=20&amp;hl=it&amp;sa=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Slide Number Placeholder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F59B2C3E-71E5-47E4-9C05-C81927AF003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</a:t>
            </a:fld>
            <a:endParaRPr lang="it-IT" altLang="it-IT" sz="1600" b="1" dirty="0">
              <a:solidFill>
                <a:srgbClr val="666699"/>
              </a:solidFill>
              <a:latin typeface="Bookman Old Style" pitchFamily="18" charset="0"/>
            </a:endParaRPr>
          </a:p>
        </p:txBody>
      </p:sp>
      <p:sp>
        <p:nvSpPr>
          <p:cNvPr id="138244" name="Rectangle 2"/>
          <p:cNvSpPr>
            <a:spLocks noChangeArrowheads="1"/>
          </p:cNvSpPr>
          <p:nvPr/>
        </p:nvSpPr>
        <p:spPr bwMode="auto">
          <a:xfrm>
            <a:off x="5743787" y="8633742"/>
            <a:ext cx="1517227" cy="10837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24130" tIns="62065" rIns="124130" bIns="62065" anchor="ctr"/>
          <a:lstStyle/>
          <a:p>
            <a:pPr algn="l"/>
            <a:endParaRPr lang="en-GB" sz="2400" dirty="0">
              <a:latin typeface="Bookman Old Style" pitchFamily="18" charset="0"/>
            </a:endParaRPr>
          </a:p>
        </p:txBody>
      </p:sp>
      <p:sp>
        <p:nvSpPr>
          <p:cNvPr id="138245" name="Rectangle 6"/>
          <p:cNvSpPr>
            <a:spLocks noChangeArrowheads="1"/>
          </p:cNvSpPr>
          <p:nvPr/>
        </p:nvSpPr>
        <p:spPr bwMode="auto">
          <a:xfrm>
            <a:off x="0" y="8353778"/>
            <a:ext cx="13004800" cy="1399822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50000">
                <a:srgbClr val="003366"/>
              </a:gs>
              <a:gs pos="100000">
                <a:srgbClr val="0066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124130" tIns="62065" rIns="124130" bIns="62065" anchor="ctr"/>
          <a:lstStyle/>
          <a:p>
            <a:pPr algn="l"/>
            <a:endParaRPr lang="en-GB" sz="2400" dirty="0">
              <a:latin typeface="Bookman Old Style" pitchFamily="18" charset="0"/>
            </a:endParaRPr>
          </a:p>
        </p:txBody>
      </p:sp>
      <p:sp>
        <p:nvSpPr>
          <p:cNvPr id="138246" name="Rectangle 7"/>
          <p:cNvSpPr>
            <a:spLocks noChangeArrowheads="1"/>
          </p:cNvSpPr>
          <p:nvPr/>
        </p:nvSpPr>
        <p:spPr bwMode="auto">
          <a:xfrm>
            <a:off x="5764628" y="4382347"/>
            <a:ext cx="13004800" cy="49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>
            <a:spAutoFit/>
          </a:bodyPr>
          <a:lstStyle/>
          <a:p>
            <a:pPr algn="l"/>
            <a:endParaRPr lang="en-GB" sz="2400" dirty="0">
              <a:latin typeface="Bookman Old Style" pitchFamily="18" charset="0"/>
            </a:endParaRPr>
          </a:p>
        </p:txBody>
      </p:sp>
      <p:sp>
        <p:nvSpPr>
          <p:cNvPr id="138247" name="Rectangle 8"/>
          <p:cNvSpPr>
            <a:spLocks noChangeArrowheads="1"/>
          </p:cNvSpPr>
          <p:nvPr/>
        </p:nvSpPr>
        <p:spPr bwMode="auto">
          <a:xfrm>
            <a:off x="4607951" y="4219787"/>
            <a:ext cx="13004800" cy="49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>
            <a:spAutoFit/>
          </a:bodyPr>
          <a:lstStyle/>
          <a:p>
            <a:pPr algn="l"/>
            <a:endParaRPr lang="en-GB" sz="2400" dirty="0">
              <a:latin typeface="Bookman Old Style" pitchFamily="18" charset="0"/>
            </a:endParaRPr>
          </a:p>
        </p:txBody>
      </p:sp>
      <p:sp>
        <p:nvSpPr>
          <p:cNvPr id="138249" name="AutoShape 11"/>
          <p:cNvSpPr>
            <a:spLocks noChangeArrowheads="1"/>
          </p:cNvSpPr>
          <p:nvPr/>
        </p:nvSpPr>
        <p:spPr bwMode="auto">
          <a:xfrm>
            <a:off x="1870473" y="2860576"/>
            <a:ext cx="10968631" cy="426948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lIns="124130" tIns="62065" rIns="124130" bIns="62065" anchor="ctr"/>
          <a:lstStyle/>
          <a:p>
            <a:pPr algn="l"/>
            <a:endParaRPr lang="en-GB" sz="2400" dirty="0">
              <a:latin typeface="Bookman Old Style" pitchFamily="18" charset="0"/>
            </a:endParaRPr>
          </a:p>
        </p:txBody>
      </p:sp>
      <p:sp>
        <p:nvSpPr>
          <p:cNvPr id="138250" name="Rectangle 12"/>
          <p:cNvSpPr>
            <a:spLocks noChangeArrowheads="1"/>
          </p:cNvSpPr>
          <p:nvPr/>
        </p:nvSpPr>
        <p:spPr bwMode="auto">
          <a:xfrm>
            <a:off x="7432431" y="7470919"/>
            <a:ext cx="4902617" cy="1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130" tIns="62065" rIns="124130" bIns="62065">
            <a:spAutoFit/>
          </a:bodyPr>
          <a:lstStyle/>
          <a:p>
            <a:pPr algn="r"/>
            <a:r>
              <a:rPr lang="it-IT" sz="2200" b="1" dirty="0">
                <a:solidFill>
                  <a:srgbClr val="000066"/>
                </a:solidFill>
                <a:cs typeface="Times New Roman" pitchFamily="18" charset="0"/>
              </a:rPr>
              <a:t>Roberto </a:t>
            </a:r>
            <a:r>
              <a:rPr lang="it-IT" sz="2200" b="1" dirty="0" smtClean="0">
                <a:solidFill>
                  <a:srgbClr val="000066"/>
                </a:solidFill>
                <a:cs typeface="Times New Roman" pitchFamily="18" charset="0"/>
              </a:rPr>
              <a:t>Mauri</a:t>
            </a:r>
          </a:p>
          <a:p>
            <a:pPr algn="r"/>
            <a:r>
              <a:rPr lang="it-IT" sz="2400" b="1" dirty="0" smtClean="0">
                <a:solidFill>
                  <a:srgbClr val="002060"/>
                </a:solidFill>
                <a:latin typeface="Trebuchet MS" pitchFamily="34" charset="0"/>
              </a:rPr>
              <a:t>Team Formazione Nazionale</a:t>
            </a:r>
          </a:p>
          <a:p>
            <a:pPr algn="r"/>
            <a:endParaRPr lang="it-IT" sz="22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algn="r"/>
            <a:endParaRPr lang="it-IT" sz="22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38251" name="Rectangle 5"/>
          <p:cNvSpPr>
            <a:spLocks noChangeArrowheads="1"/>
          </p:cNvSpPr>
          <p:nvPr/>
        </p:nvSpPr>
        <p:spPr bwMode="auto">
          <a:xfrm>
            <a:off x="4895558" y="8972409"/>
            <a:ext cx="3983106" cy="4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130" tIns="62065" rIns="124130" bIns="62065">
            <a:spAutoFit/>
          </a:bodyPr>
          <a:lstStyle/>
          <a:p>
            <a:r>
              <a:rPr lang="it-IT" sz="1900" b="1" dirty="0" err="1" smtClean="0">
                <a:solidFill>
                  <a:schemeClr val="bg1"/>
                </a:solidFill>
                <a:cs typeface="Times New Roman" pitchFamily="18" charset="0"/>
              </a:rPr>
              <a:t>Leggiuno</a:t>
            </a:r>
            <a:r>
              <a:rPr lang="it-IT" sz="1900" b="1" dirty="0" smtClean="0">
                <a:solidFill>
                  <a:schemeClr val="bg1"/>
                </a:solidFill>
                <a:cs typeface="Times New Roman" pitchFamily="18" charset="0"/>
              </a:rPr>
              <a:t> (Va) ,  9 giugno 2013 </a:t>
            </a:r>
            <a:endParaRPr lang="it-IT" sz="19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214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9506552" y="379307"/>
            <a:ext cx="3057543" cy="956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24130" tIns="62065" rIns="124130" bIns="62065">
            <a:spAutoFit/>
          </a:bodyPr>
          <a:lstStyle/>
          <a:p>
            <a:r>
              <a:rPr lang="it-IT" sz="2700" b="1" i="1" dirty="0">
                <a:solidFill>
                  <a:srgbClr val="003366"/>
                </a:solidFill>
                <a:latin typeface="Bookman Old Style" pitchFamily="18" charset="0"/>
              </a:rPr>
              <a:t>Per fare bene</a:t>
            </a:r>
          </a:p>
          <a:p>
            <a:r>
              <a:rPr lang="it-IT" sz="2700" b="1" i="1" dirty="0">
                <a:solidFill>
                  <a:srgbClr val="003366"/>
                </a:solidFill>
                <a:latin typeface="Bookman Old Style" pitchFamily="18" charset="0"/>
              </a:rPr>
              <a:t>il bene sportivo</a:t>
            </a:r>
          </a:p>
        </p:txBody>
      </p:sp>
      <p:pic>
        <p:nvPicPr>
          <p:cNvPr id="138257" name="Picture 2" descr="http://idata.over-blog.com/0/39/77/18/01113_different_256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6210">
            <a:off x="69559" y="2380767"/>
            <a:ext cx="6974137" cy="523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Immagin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80" y="8241448"/>
            <a:ext cx="1368152" cy="1555570"/>
          </a:xfrm>
          <a:prstGeom prst="rect">
            <a:avLst/>
          </a:prstGeom>
          <a:noFill/>
        </p:spPr>
      </p:pic>
      <p:sp>
        <p:nvSpPr>
          <p:cNvPr id="138248" name="Rectangle 10"/>
          <p:cNvSpPr>
            <a:spLocks noChangeArrowheads="1"/>
          </p:cNvSpPr>
          <p:nvPr/>
        </p:nvSpPr>
        <p:spPr bwMode="auto">
          <a:xfrm>
            <a:off x="5804702" y="2860576"/>
            <a:ext cx="6962394" cy="42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130" tIns="62065" rIns="124130" bIns="62065">
            <a:spAutoFit/>
          </a:bodyPr>
          <a:lstStyle/>
          <a:p>
            <a:pPr algn="r"/>
            <a:r>
              <a:rPr lang="it-IT" sz="5400" b="1" dirty="0">
                <a:solidFill>
                  <a:srgbClr val="002060"/>
                </a:solidFill>
              </a:rPr>
              <a:t>“Dilettante, volontario o professionista?”</a:t>
            </a:r>
            <a:endParaRPr lang="it-IT" sz="5400" dirty="0">
              <a:solidFill>
                <a:srgbClr val="002060"/>
              </a:solidFill>
            </a:endParaRPr>
          </a:p>
          <a:p>
            <a:pPr algn="r"/>
            <a:r>
              <a:rPr lang="it-IT" sz="5400" dirty="0">
                <a:solidFill>
                  <a:srgbClr val="002060"/>
                </a:solidFill>
              </a:rPr>
              <a:t>identità e ruolo del dirigente </a:t>
            </a:r>
            <a:r>
              <a:rPr lang="it-IT" sz="5400" dirty="0" smtClean="0">
                <a:solidFill>
                  <a:srgbClr val="002060"/>
                </a:solidFill>
              </a:rPr>
              <a:t>sportivo Csi</a:t>
            </a:r>
            <a:endParaRPr lang="it-IT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525463" y="268288"/>
            <a:ext cx="9812337" cy="844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400" b="1">
                <a:solidFill>
                  <a:srgbClr val="003366"/>
                </a:solidFill>
                <a:latin typeface="Tahoma" pitchFamily="34" charset="0"/>
                <a:sym typeface="Helvetica" charset="0"/>
              </a:rPr>
              <a:t>Essere ‘vedetta’</a:t>
            </a:r>
            <a:endParaRPr lang="it-IT" sz="4400" b="1">
              <a:latin typeface="Tahoma" pitchFamily="34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1951038" y="7231063"/>
            <a:ext cx="9520237" cy="1606550"/>
          </a:xfrm>
          <a:prstGeom prst="rect">
            <a:avLst/>
          </a:prstGeom>
          <a:noFill/>
          <a:ln w="12700">
            <a:solidFill>
              <a:schemeClr val="accent2"/>
            </a:solidFill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3200" b="1">
                <a:solidFill>
                  <a:srgbClr val="0000CC"/>
                </a:solidFill>
                <a:latin typeface="Tahoma" pitchFamily="34" charset="0"/>
                <a:cs typeface="Arial" pitchFamily="34" charset="0"/>
                <a:sym typeface="Arial" pitchFamily="34" charset="0"/>
              </a:rPr>
              <a:t>IL BRAVO DIRIGENTE SPORTIVO </a:t>
            </a:r>
          </a:p>
          <a:p>
            <a:pPr defTabSz="1200150"/>
            <a:r>
              <a:rPr lang="it-IT" sz="3200" b="1">
                <a:solidFill>
                  <a:srgbClr val="0000CC"/>
                </a:solidFill>
                <a:latin typeface="Tahoma" pitchFamily="34" charset="0"/>
                <a:cs typeface="Arial" pitchFamily="34" charset="0"/>
                <a:sym typeface="Arial" pitchFamily="34" charset="0"/>
              </a:rPr>
              <a:t>TIENE ALTO LO SGUARDO </a:t>
            </a:r>
          </a:p>
          <a:p>
            <a:pPr defTabSz="1200150"/>
            <a:r>
              <a:rPr lang="it-IT" sz="3200" b="1">
                <a:solidFill>
                  <a:srgbClr val="0000CC"/>
                </a:solidFill>
                <a:latin typeface="Tahoma" pitchFamily="34" charset="0"/>
                <a:cs typeface="Arial" pitchFamily="34" charset="0"/>
                <a:sym typeface="Arial" pitchFamily="34" charset="0"/>
              </a:rPr>
              <a:t>PER GUARDARE OLTRE</a:t>
            </a:r>
            <a:endParaRPr lang="it-IT" sz="3200" b="1">
              <a:latin typeface="Tahoma" pitchFamily="34" charset="0"/>
            </a:endParaRPr>
          </a:p>
        </p:txBody>
      </p:sp>
      <p:sp>
        <p:nvSpPr>
          <p:cNvPr id="4102" name="Rectangle 8"/>
          <p:cNvSpPr>
            <a:spLocks/>
          </p:cNvSpPr>
          <p:nvPr/>
        </p:nvSpPr>
        <p:spPr bwMode="auto">
          <a:xfrm>
            <a:off x="6691313" y="1566863"/>
            <a:ext cx="5576887" cy="5105400"/>
          </a:xfrm>
          <a:prstGeom prst="rect">
            <a:avLst/>
          </a:pr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lIns="66691" tIns="66691" rIns="66691" bIns="66691" anchor="ctr"/>
          <a:lstStyle/>
          <a:p>
            <a:endParaRPr lang="en-US"/>
          </a:p>
        </p:txBody>
      </p:sp>
      <p:sp>
        <p:nvSpPr>
          <p:cNvPr id="4103" name="Rectangle 9"/>
          <p:cNvSpPr>
            <a:spLocks/>
          </p:cNvSpPr>
          <p:nvPr/>
        </p:nvSpPr>
        <p:spPr bwMode="auto">
          <a:xfrm>
            <a:off x="641350" y="1566863"/>
            <a:ext cx="5576888" cy="5105400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66691" tIns="66691" rIns="66691" bIns="66691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82838" y="4313238"/>
            <a:ext cx="2270125" cy="1784350"/>
            <a:chOff x="0" y="0"/>
            <a:chExt cx="179" cy="141"/>
          </a:xfrm>
        </p:grpSpPr>
        <p:sp>
          <p:nvSpPr>
            <p:cNvPr id="4131" name="AutoShape 11"/>
            <p:cNvSpPr>
              <a:spLocks/>
            </p:cNvSpPr>
            <p:nvPr/>
          </p:nvSpPr>
          <p:spPr bwMode="auto">
            <a:xfrm>
              <a:off x="0" y="0"/>
              <a:ext cx="28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GB"/>
            </a:p>
          </p:txBody>
        </p:sp>
        <p:sp>
          <p:nvSpPr>
            <p:cNvPr id="4132" name="AutoShape 12"/>
            <p:cNvSpPr>
              <a:spLocks/>
            </p:cNvSpPr>
            <p:nvPr/>
          </p:nvSpPr>
          <p:spPr bwMode="auto">
            <a:xfrm>
              <a:off x="75" y="0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3" name="AutoShape 13"/>
            <p:cNvSpPr>
              <a:spLocks/>
            </p:cNvSpPr>
            <p:nvPr/>
          </p:nvSpPr>
          <p:spPr bwMode="auto">
            <a:xfrm>
              <a:off x="151" y="0"/>
              <a:ext cx="28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4" name="AutoShape 14"/>
            <p:cNvSpPr>
              <a:spLocks/>
            </p:cNvSpPr>
            <p:nvPr/>
          </p:nvSpPr>
          <p:spPr bwMode="auto">
            <a:xfrm>
              <a:off x="0" y="57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5" name="AutoShape 15"/>
            <p:cNvSpPr>
              <a:spLocks/>
            </p:cNvSpPr>
            <p:nvPr/>
          </p:nvSpPr>
          <p:spPr bwMode="auto">
            <a:xfrm>
              <a:off x="75" y="57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6" name="AutoShape 16"/>
            <p:cNvSpPr>
              <a:spLocks/>
            </p:cNvSpPr>
            <p:nvPr/>
          </p:nvSpPr>
          <p:spPr bwMode="auto">
            <a:xfrm>
              <a:off x="151" y="57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7" name="AutoShape 17"/>
            <p:cNvSpPr>
              <a:spLocks/>
            </p:cNvSpPr>
            <p:nvPr/>
          </p:nvSpPr>
          <p:spPr bwMode="auto">
            <a:xfrm>
              <a:off x="0" y="115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8" name="AutoShape 18"/>
            <p:cNvSpPr>
              <a:spLocks/>
            </p:cNvSpPr>
            <p:nvPr/>
          </p:nvSpPr>
          <p:spPr bwMode="auto">
            <a:xfrm>
              <a:off x="75" y="115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9" name="AutoShape 19"/>
            <p:cNvSpPr>
              <a:spLocks/>
            </p:cNvSpPr>
            <p:nvPr/>
          </p:nvSpPr>
          <p:spPr bwMode="auto">
            <a:xfrm>
              <a:off x="151" y="115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</p:grpSp>
      <p:sp>
        <p:nvSpPr>
          <p:cNvPr id="9236" name="Rectangle 20"/>
          <p:cNvSpPr>
            <a:spLocks/>
          </p:cNvSpPr>
          <p:nvPr/>
        </p:nvSpPr>
        <p:spPr bwMode="auto">
          <a:xfrm>
            <a:off x="1246188" y="2740025"/>
            <a:ext cx="4244975" cy="1238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</a:pPr>
            <a:r>
              <a:rPr lang="it-IT" sz="2600">
                <a:latin typeface="Arial" pitchFamily="34" charset="0"/>
                <a:cs typeface="Arial" pitchFamily="34" charset="0"/>
                <a:sym typeface="Arial" pitchFamily="34" charset="0"/>
              </a:rPr>
              <a:t>Provate a unire tutti i 9 punti, senza interruzioni, con solo 4 tratti continui </a:t>
            </a:r>
            <a:endParaRPr lang="it-IT"/>
          </a:p>
        </p:txBody>
      </p:sp>
      <p:sp>
        <p:nvSpPr>
          <p:cNvPr id="9237" name="AutoShape 21"/>
          <p:cNvSpPr>
            <a:spLocks/>
          </p:cNvSpPr>
          <p:nvPr/>
        </p:nvSpPr>
        <p:spPr bwMode="auto">
          <a:xfrm rot="4091917" flipV="1">
            <a:off x="1375569" y="3882232"/>
            <a:ext cx="581025" cy="325437"/>
          </a:xfrm>
          <a:custGeom>
            <a:avLst/>
            <a:gdLst>
              <a:gd name="T0" fmla="*/ 7814598 w 21600"/>
              <a:gd name="T1" fmla="*/ 2451610 h 21600"/>
              <a:gd name="T2" fmla="*/ 7814598 w 21600"/>
              <a:gd name="T3" fmla="*/ 2451610 h 21600"/>
              <a:gd name="T4" fmla="*/ 7814598 w 21600"/>
              <a:gd name="T5" fmla="*/ 2451610 h 21600"/>
              <a:gd name="T6" fmla="*/ 7814598 w 21600"/>
              <a:gd name="T7" fmla="*/ 24516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cubicBezTo>
                  <a:pt x="12478" y="1802"/>
                  <a:pt x="21600" y="10924"/>
                  <a:pt x="21600" y="21600"/>
                </a:cubicBezTo>
              </a:path>
            </a:pathLst>
          </a:custGeom>
          <a:solidFill>
            <a:srgbClr val="000000">
              <a:alpha val="0"/>
            </a:srgbClr>
          </a:solidFill>
          <a:ln w="16672" cap="rnd">
            <a:solidFill>
              <a:srgbClr val="000000"/>
            </a:solidFill>
            <a:round/>
            <a:headEnd/>
            <a:tailEnd type="stealth" w="med" len="med"/>
          </a:ln>
        </p:spPr>
        <p:txBody>
          <a:bodyPr lIns="66691" tIns="66691" rIns="66691" bIns="66691" anchor="ctr"/>
          <a:lstStyle/>
          <a:p>
            <a:endParaRPr lang="en-GB"/>
          </a:p>
        </p:txBody>
      </p:sp>
      <p:sp>
        <p:nvSpPr>
          <p:cNvPr id="9238" name="Rectangle 22"/>
          <p:cNvSpPr>
            <a:spLocks/>
          </p:cNvSpPr>
          <p:nvPr/>
        </p:nvSpPr>
        <p:spPr bwMode="auto">
          <a:xfrm>
            <a:off x="7204075" y="2039938"/>
            <a:ext cx="4244975" cy="527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80000"/>
              </a:lnSpc>
            </a:pPr>
            <a:r>
              <a:rPr lang="it-IT" sz="2600" b="1">
                <a:latin typeface="Arial" pitchFamily="34" charset="0"/>
                <a:cs typeface="Arial" pitchFamily="34" charset="0"/>
                <a:sym typeface="Arial" pitchFamily="34" charset="0"/>
              </a:rPr>
              <a:t>Svolgimento:</a:t>
            </a:r>
            <a:endParaRPr lang="it-IT" b="1"/>
          </a:p>
        </p:txBody>
      </p:sp>
      <p:sp>
        <p:nvSpPr>
          <p:cNvPr id="9239" name="Rectangle 23"/>
          <p:cNvSpPr>
            <a:spLocks/>
          </p:cNvSpPr>
          <p:nvPr/>
        </p:nvSpPr>
        <p:spPr bwMode="auto">
          <a:xfrm>
            <a:off x="10237788" y="4213225"/>
            <a:ext cx="414337" cy="482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230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it-IT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7629525" y="4313238"/>
            <a:ext cx="2232025" cy="1593850"/>
            <a:chOff x="0" y="0"/>
            <a:chExt cx="176" cy="126"/>
          </a:xfrm>
        </p:grpSpPr>
        <p:sp>
          <p:nvSpPr>
            <p:cNvPr id="4122" name="AutoShape 25"/>
            <p:cNvSpPr>
              <a:spLocks/>
            </p:cNvSpPr>
            <p:nvPr/>
          </p:nvSpPr>
          <p:spPr bwMode="auto">
            <a:xfrm>
              <a:off x="0" y="0"/>
              <a:ext cx="28" cy="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3" name="AutoShape 26"/>
            <p:cNvSpPr>
              <a:spLocks/>
            </p:cNvSpPr>
            <p:nvPr/>
          </p:nvSpPr>
          <p:spPr bwMode="auto">
            <a:xfrm>
              <a:off x="74" y="0"/>
              <a:ext cx="28" cy="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4" name="AutoShape 27"/>
            <p:cNvSpPr>
              <a:spLocks/>
            </p:cNvSpPr>
            <p:nvPr/>
          </p:nvSpPr>
          <p:spPr bwMode="auto">
            <a:xfrm>
              <a:off x="148" y="0"/>
              <a:ext cx="28" cy="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5" name="AutoShape 28"/>
            <p:cNvSpPr>
              <a:spLocks/>
            </p:cNvSpPr>
            <p:nvPr/>
          </p:nvSpPr>
          <p:spPr bwMode="auto">
            <a:xfrm>
              <a:off x="0" y="51"/>
              <a:ext cx="28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6" name="AutoShape 29"/>
            <p:cNvSpPr>
              <a:spLocks/>
            </p:cNvSpPr>
            <p:nvPr/>
          </p:nvSpPr>
          <p:spPr bwMode="auto">
            <a:xfrm>
              <a:off x="74" y="51"/>
              <a:ext cx="28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7" name="AutoShape 30"/>
            <p:cNvSpPr>
              <a:spLocks/>
            </p:cNvSpPr>
            <p:nvPr/>
          </p:nvSpPr>
          <p:spPr bwMode="auto">
            <a:xfrm>
              <a:off x="148" y="51"/>
              <a:ext cx="28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8" name="AutoShape 31"/>
            <p:cNvSpPr>
              <a:spLocks/>
            </p:cNvSpPr>
            <p:nvPr/>
          </p:nvSpPr>
          <p:spPr bwMode="auto">
            <a:xfrm>
              <a:off x="0" y="103"/>
              <a:ext cx="28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29" name="AutoShape 32"/>
            <p:cNvSpPr>
              <a:spLocks/>
            </p:cNvSpPr>
            <p:nvPr/>
          </p:nvSpPr>
          <p:spPr bwMode="auto">
            <a:xfrm>
              <a:off x="74" y="103"/>
              <a:ext cx="28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4130" name="AutoShape 33"/>
            <p:cNvSpPr>
              <a:spLocks/>
            </p:cNvSpPr>
            <p:nvPr/>
          </p:nvSpPr>
          <p:spPr bwMode="auto">
            <a:xfrm>
              <a:off x="148" y="103"/>
              <a:ext cx="28" cy="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</p:grp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7785100" y="4440238"/>
            <a:ext cx="2346325" cy="0"/>
          </a:xfrm>
          <a:prstGeom prst="line">
            <a:avLst/>
          </a:prstGeom>
          <a:noFill/>
          <a:ln w="33345">
            <a:solidFill>
              <a:srgbClr val="FF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>
            <a:off x="7748588" y="4487863"/>
            <a:ext cx="2439987" cy="1892300"/>
          </a:xfrm>
          <a:prstGeom prst="line">
            <a:avLst/>
          </a:prstGeom>
          <a:noFill/>
          <a:ln w="33345">
            <a:solidFill>
              <a:srgbClr val="FF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7731125" y="4551363"/>
            <a:ext cx="34925" cy="1733550"/>
          </a:xfrm>
          <a:prstGeom prst="line">
            <a:avLst/>
          </a:prstGeom>
          <a:noFill/>
          <a:ln w="33345">
            <a:solidFill>
              <a:srgbClr val="FF33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7893050" y="4557713"/>
            <a:ext cx="1371600" cy="1066800"/>
          </a:xfrm>
          <a:prstGeom prst="line">
            <a:avLst/>
          </a:prstGeom>
          <a:noFill/>
          <a:ln w="33345">
            <a:solidFill>
              <a:srgbClr val="FF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54" name="Rectangle 38"/>
          <p:cNvSpPr>
            <a:spLocks/>
          </p:cNvSpPr>
          <p:nvPr/>
        </p:nvSpPr>
        <p:spPr bwMode="auto">
          <a:xfrm>
            <a:off x="7204075" y="5913438"/>
            <a:ext cx="412750" cy="482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230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it-IT"/>
          </a:p>
        </p:txBody>
      </p:sp>
      <p:sp>
        <p:nvSpPr>
          <p:cNvPr id="9255" name="Rectangle 39"/>
          <p:cNvSpPr>
            <a:spLocks/>
          </p:cNvSpPr>
          <p:nvPr/>
        </p:nvSpPr>
        <p:spPr bwMode="auto">
          <a:xfrm>
            <a:off x="7204075" y="4213225"/>
            <a:ext cx="412750" cy="482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230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it-IT"/>
          </a:p>
        </p:txBody>
      </p:sp>
      <p:sp>
        <p:nvSpPr>
          <p:cNvPr id="9256" name="Rectangle 40"/>
          <p:cNvSpPr>
            <a:spLocks/>
          </p:cNvSpPr>
          <p:nvPr/>
        </p:nvSpPr>
        <p:spPr bwMode="auto">
          <a:xfrm>
            <a:off x="9480550" y="5413375"/>
            <a:ext cx="412750" cy="4826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230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4</a:t>
            </a:r>
            <a:endParaRPr lang="it-IT"/>
          </a:p>
        </p:txBody>
      </p:sp>
      <p:sp>
        <p:nvSpPr>
          <p:cNvPr id="9257" name="Rectangle 41"/>
          <p:cNvSpPr>
            <a:spLocks/>
          </p:cNvSpPr>
          <p:nvPr/>
        </p:nvSpPr>
        <p:spPr bwMode="auto">
          <a:xfrm>
            <a:off x="1246188" y="2039938"/>
            <a:ext cx="4244975" cy="527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70000"/>
              </a:lnSpc>
            </a:pPr>
            <a:r>
              <a:rPr lang="it-IT" sz="2600" b="1">
                <a:latin typeface="Arial" pitchFamily="34" charset="0"/>
                <a:cs typeface="Arial" pitchFamily="34" charset="0"/>
                <a:sym typeface="Arial" pitchFamily="34" charset="0"/>
              </a:rPr>
              <a:t>Problema:</a:t>
            </a:r>
            <a:endParaRPr lang="it-IT" b="1"/>
          </a:p>
        </p:txBody>
      </p:sp>
      <p:sp>
        <p:nvSpPr>
          <p:cNvPr id="9258" name="Rectangle 42"/>
          <p:cNvSpPr>
            <a:spLocks/>
          </p:cNvSpPr>
          <p:nvPr/>
        </p:nvSpPr>
        <p:spPr bwMode="auto">
          <a:xfrm>
            <a:off x="7550150" y="6140450"/>
            <a:ext cx="4244975" cy="527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r" defTabSz="1200150">
              <a:lnSpc>
                <a:spcPct val="80000"/>
              </a:lnSpc>
            </a:pPr>
            <a:r>
              <a:rPr lang="it-IT" sz="2600" b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esco dallo schema</a:t>
            </a:r>
            <a:r>
              <a:rPr lang="it-IT" sz="260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!</a:t>
            </a:r>
            <a:endParaRPr lang="it-IT"/>
          </a:p>
        </p:txBody>
      </p:sp>
      <p:sp>
        <p:nvSpPr>
          <p:cNvPr id="9259" name="Rectangle 43"/>
          <p:cNvSpPr>
            <a:spLocks/>
          </p:cNvSpPr>
          <p:nvPr/>
        </p:nvSpPr>
        <p:spPr bwMode="auto">
          <a:xfrm>
            <a:off x="6791325" y="2740025"/>
            <a:ext cx="4984750" cy="1162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80000"/>
              </a:lnSpc>
            </a:pPr>
            <a:r>
              <a:rPr lang="it-IT" sz="2600">
                <a:latin typeface="Arial" pitchFamily="34" charset="0"/>
                <a:cs typeface="Arial" pitchFamily="34" charset="0"/>
                <a:sym typeface="Arial" pitchFamily="34" charset="0"/>
              </a:rPr>
              <a:t>Spesso i vincoli che limitano </a:t>
            </a:r>
          </a:p>
          <a:p>
            <a:pPr defTabSz="1200150">
              <a:lnSpc>
                <a:spcPct val="80000"/>
              </a:lnSpc>
            </a:pPr>
            <a:r>
              <a:rPr lang="it-IT" sz="2600">
                <a:latin typeface="Arial" pitchFamily="34" charset="0"/>
                <a:cs typeface="Arial" pitchFamily="34" charset="0"/>
                <a:sym typeface="Arial" pitchFamily="34" charset="0"/>
              </a:rPr>
              <a:t>la nostra efficacia non sono imposti ma li creiamo noi</a:t>
            </a:r>
            <a:r>
              <a:rPr lang="it-IT" sz="180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it-IT"/>
          </a:p>
        </p:txBody>
      </p:sp>
      <p:pic>
        <p:nvPicPr>
          <p:cNvPr id="44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45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46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10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36" grpId="0" build="p" autoUpdateAnimBg="0"/>
      <p:bldP spid="9237" grpId="0" animBg="1"/>
      <p:bldP spid="9238" grpId="0" build="p" autoUpdateAnimBg="0"/>
      <p:bldP spid="9239" grpId="0" autoUpdateAnimBg="0"/>
      <p:bldP spid="9250" grpId="0" animBg="1"/>
      <p:bldP spid="9251" grpId="0" animBg="1"/>
      <p:bldP spid="9252" grpId="0" animBg="1"/>
      <p:bldP spid="9253" grpId="0" animBg="1"/>
      <p:bldP spid="9254" grpId="0" autoUpdateAnimBg="0"/>
      <p:bldP spid="9255" grpId="0" autoUpdateAnimBg="0"/>
      <p:bldP spid="9256" grpId="0" autoUpdateAnimBg="0"/>
      <p:bldP spid="9257" grpId="0" build="p" autoUpdateAnimBg="0"/>
      <p:bldP spid="9258" grpId="0" autoUpdateAnimBg="0"/>
      <p:bldP spid="925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4" name="Picture 10" descr="pasted-imag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271588"/>
            <a:ext cx="12706350" cy="848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165100" y="412750"/>
            <a:ext cx="8569325" cy="6794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Il bravo dirigente sportivo</a:t>
            </a:r>
            <a:endParaRPr lang="it-IT" sz="48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885825" y="3940175"/>
            <a:ext cx="3168650" cy="936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 anchor="ctr"/>
          <a:lstStyle/>
          <a:p>
            <a:pPr defTabSz="1200150"/>
            <a:r>
              <a:rPr lang="it-IT" sz="7200" b="1">
                <a:solidFill>
                  <a:schemeClr val="accent2"/>
                </a:solidFill>
                <a:latin typeface="Tahoma" pitchFamily="34" charset="0"/>
                <a:sym typeface="Verdana" pitchFamily="34" charset="0"/>
              </a:rPr>
              <a:t>perno</a:t>
            </a:r>
            <a:endParaRPr lang="it-IT" sz="72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9861550" y="8777288"/>
            <a:ext cx="2708275" cy="406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r" defTabSz="1200150"/>
            <a:r>
              <a:rPr lang="it-IT" sz="1500" b="1">
                <a:solidFill>
                  <a:srgbClr val="666699"/>
                </a:solidFill>
                <a:latin typeface="Helvetica" charset="0"/>
                <a:sym typeface="Helvetica" charset="0"/>
              </a:rPr>
              <a:t>2</a:t>
            </a:r>
            <a:endParaRPr lang="it-IT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7294563" y="6821488"/>
            <a:ext cx="5576887" cy="2592387"/>
          </a:xfrm>
          <a:prstGeom prst="rect">
            <a:avLst/>
          </a:prstGeom>
          <a:solidFill>
            <a:srgbClr val="FFFF99"/>
          </a:solidFill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Tiene insieme</a:t>
            </a:r>
          </a:p>
          <a:p>
            <a:pPr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e in equilibrio </a:t>
            </a:r>
          </a:p>
          <a:p>
            <a:pPr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gli altri</a:t>
            </a:r>
            <a:endParaRPr lang="it-IT" sz="480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57238" y="2262188"/>
            <a:ext cx="4602162" cy="1238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90000"/>
              </a:lnSpc>
            </a:pPr>
            <a:r>
              <a:rPr lang="it-IT" sz="2600">
                <a:latin typeface="Arial" pitchFamily="34" charset="0"/>
                <a:cs typeface="Arial" pitchFamily="34" charset="0"/>
                <a:sym typeface="Arial" pitchFamily="34" charset="0"/>
              </a:rPr>
              <a:t>Mettere la punta della figura verso l’alto, spostando solo tre palline </a:t>
            </a:r>
            <a:endParaRPr lang="it-IT"/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369175" y="1762125"/>
            <a:ext cx="4244975" cy="527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80000"/>
              </a:lnSpc>
            </a:pPr>
            <a:r>
              <a:rPr lang="it-IT" sz="2600" b="1">
                <a:latin typeface="Arial" pitchFamily="34" charset="0"/>
                <a:cs typeface="Arial" pitchFamily="34" charset="0"/>
                <a:sym typeface="Arial" pitchFamily="34" charset="0"/>
              </a:rPr>
              <a:t>Svolgimento:</a:t>
            </a:r>
            <a:endParaRPr lang="it-IT" b="1"/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1082675" y="1662113"/>
            <a:ext cx="4244975" cy="527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70000"/>
              </a:lnSpc>
            </a:pPr>
            <a:r>
              <a:rPr lang="it-IT" sz="2600" b="1">
                <a:latin typeface="Arial" pitchFamily="34" charset="0"/>
                <a:cs typeface="Arial" pitchFamily="34" charset="0"/>
                <a:sym typeface="Arial" pitchFamily="34" charset="0"/>
              </a:rPr>
              <a:t>Problema:</a:t>
            </a:r>
            <a:endParaRPr lang="it-IT" b="1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7043738" y="2362200"/>
            <a:ext cx="4984750" cy="844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80000"/>
              </a:lnSpc>
            </a:pPr>
            <a:r>
              <a:rPr lang="it-IT" sz="2600">
                <a:latin typeface="Arial" pitchFamily="34" charset="0"/>
                <a:cs typeface="Arial" pitchFamily="34" charset="0"/>
                <a:sym typeface="Arial" pitchFamily="34" charset="0"/>
              </a:rPr>
              <a:t>Occorre saper distinguere il nucleo dal contorno</a:t>
            </a:r>
            <a:endParaRPr lang="it-IT"/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1476375" y="6777038"/>
            <a:ext cx="10352088" cy="1628775"/>
          </a:xfrm>
          <a:prstGeom prst="rect">
            <a:avLst/>
          </a:prstGeom>
          <a:noFill/>
          <a:ln w="12700">
            <a:solidFill>
              <a:schemeClr val="accent2"/>
            </a:solidFill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31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Il BRAVO DIRIGENTE SPORTIVO</a:t>
            </a:r>
          </a:p>
          <a:p>
            <a:pPr defTabSz="1200150"/>
            <a:r>
              <a:rPr lang="it-IT" sz="31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TIENE IL BUONO CHE C’E’ </a:t>
            </a:r>
          </a:p>
          <a:p>
            <a:pPr defTabSz="1200150"/>
            <a:r>
              <a:rPr lang="it-IT" sz="3100" b="1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 MODIFICA LE POSIZIONI PER MIGLIORARE </a:t>
            </a:r>
            <a:endParaRPr lang="it-IT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6063" y="3938588"/>
            <a:ext cx="2955925" cy="1825625"/>
            <a:chOff x="0" y="0"/>
            <a:chExt cx="233" cy="144"/>
          </a:xfrm>
        </p:grpSpPr>
        <p:sp>
          <p:nvSpPr>
            <p:cNvPr id="6174" name="AutoShape 12"/>
            <p:cNvSpPr>
              <a:spLocks/>
            </p:cNvSpPr>
            <p:nvPr/>
          </p:nvSpPr>
          <p:spPr bwMode="auto">
            <a:xfrm>
              <a:off x="0" y="0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75" name="AutoShape 13"/>
            <p:cNvSpPr>
              <a:spLocks/>
            </p:cNvSpPr>
            <p:nvPr/>
          </p:nvSpPr>
          <p:spPr bwMode="auto">
            <a:xfrm>
              <a:off x="68" y="0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76" name="AutoShape 14"/>
            <p:cNvSpPr>
              <a:spLocks/>
            </p:cNvSpPr>
            <p:nvPr/>
          </p:nvSpPr>
          <p:spPr bwMode="auto">
            <a:xfrm>
              <a:off x="134" y="0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77" name="AutoShape 15"/>
            <p:cNvSpPr>
              <a:spLocks/>
            </p:cNvSpPr>
            <p:nvPr/>
          </p:nvSpPr>
          <p:spPr bwMode="auto">
            <a:xfrm>
              <a:off x="35" y="44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78" name="AutoShape 16"/>
            <p:cNvSpPr>
              <a:spLocks/>
            </p:cNvSpPr>
            <p:nvPr/>
          </p:nvSpPr>
          <p:spPr bwMode="auto">
            <a:xfrm>
              <a:off x="106" y="44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79" name="AutoShape 17"/>
            <p:cNvSpPr>
              <a:spLocks/>
            </p:cNvSpPr>
            <p:nvPr/>
          </p:nvSpPr>
          <p:spPr bwMode="auto">
            <a:xfrm>
              <a:off x="169" y="44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80" name="AutoShape 18"/>
            <p:cNvSpPr>
              <a:spLocks/>
            </p:cNvSpPr>
            <p:nvPr/>
          </p:nvSpPr>
          <p:spPr bwMode="auto">
            <a:xfrm>
              <a:off x="70" y="81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81" name="AutoShape 19"/>
            <p:cNvSpPr>
              <a:spLocks/>
            </p:cNvSpPr>
            <p:nvPr/>
          </p:nvSpPr>
          <p:spPr bwMode="auto">
            <a:xfrm>
              <a:off x="134" y="81"/>
              <a:ext cx="28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82" name="AutoShape 20"/>
            <p:cNvSpPr>
              <a:spLocks/>
            </p:cNvSpPr>
            <p:nvPr/>
          </p:nvSpPr>
          <p:spPr bwMode="auto">
            <a:xfrm>
              <a:off x="98" y="119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83" name="AutoShape 21"/>
            <p:cNvSpPr>
              <a:spLocks/>
            </p:cNvSpPr>
            <p:nvPr/>
          </p:nvSpPr>
          <p:spPr bwMode="auto">
            <a:xfrm>
              <a:off x="204" y="0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018463" y="3462338"/>
            <a:ext cx="2959100" cy="2554287"/>
            <a:chOff x="0" y="0"/>
            <a:chExt cx="234" cy="202"/>
          </a:xfrm>
        </p:grpSpPr>
        <p:sp>
          <p:nvSpPr>
            <p:cNvPr id="6158" name="AutoShape 23"/>
            <p:cNvSpPr>
              <a:spLocks/>
            </p:cNvSpPr>
            <p:nvPr/>
          </p:nvSpPr>
          <p:spPr bwMode="auto">
            <a:xfrm>
              <a:off x="0" y="53"/>
              <a:ext cx="28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GB"/>
            </a:p>
          </p:txBody>
        </p:sp>
        <p:sp>
          <p:nvSpPr>
            <p:cNvPr id="6159" name="AutoShape 24"/>
            <p:cNvSpPr>
              <a:spLocks/>
            </p:cNvSpPr>
            <p:nvPr/>
          </p:nvSpPr>
          <p:spPr bwMode="auto">
            <a:xfrm>
              <a:off x="68" y="53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0000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GB"/>
            </a:p>
          </p:txBody>
        </p:sp>
        <p:sp>
          <p:nvSpPr>
            <p:cNvPr id="6160" name="AutoShape 25"/>
            <p:cNvSpPr>
              <a:spLocks/>
            </p:cNvSpPr>
            <p:nvPr/>
          </p:nvSpPr>
          <p:spPr bwMode="auto">
            <a:xfrm>
              <a:off x="134" y="53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0000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1" name="AutoShape 26"/>
            <p:cNvSpPr>
              <a:spLocks/>
            </p:cNvSpPr>
            <p:nvPr/>
          </p:nvSpPr>
          <p:spPr bwMode="auto">
            <a:xfrm>
              <a:off x="35" y="96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0000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2" name="AutoShape 27"/>
            <p:cNvSpPr>
              <a:spLocks/>
            </p:cNvSpPr>
            <p:nvPr/>
          </p:nvSpPr>
          <p:spPr bwMode="auto">
            <a:xfrm>
              <a:off x="106" y="96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3" name="AutoShape 28"/>
            <p:cNvSpPr>
              <a:spLocks/>
            </p:cNvSpPr>
            <p:nvPr/>
          </p:nvSpPr>
          <p:spPr bwMode="auto">
            <a:xfrm>
              <a:off x="169" y="96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0000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4" name="AutoShape 29"/>
            <p:cNvSpPr>
              <a:spLocks/>
            </p:cNvSpPr>
            <p:nvPr/>
          </p:nvSpPr>
          <p:spPr bwMode="auto">
            <a:xfrm>
              <a:off x="70" y="133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0000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5" name="AutoShape 30"/>
            <p:cNvSpPr>
              <a:spLocks/>
            </p:cNvSpPr>
            <p:nvPr/>
          </p:nvSpPr>
          <p:spPr bwMode="auto">
            <a:xfrm>
              <a:off x="140" y="133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FF0000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6" name="AutoShape 31"/>
            <p:cNvSpPr>
              <a:spLocks/>
            </p:cNvSpPr>
            <p:nvPr/>
          </p:nvSpPr>
          <p:spPr bwMode="auto">
            <a:xfrm>
              <a:off x="105" y="176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7" name="AutoShape 32"/>
            <p:cNvSpPr>
              <a:spLocks/>
            </p:cNvSpPr>
            <p:nvPr/>
          </p:nvSpPr>
          <p:spPr bwMode="auto">
            <a:xfrm>
              <a:off x="205" y="52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91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68" name="Line 33"/>
            <p:cNvSpPr>
              <a:spLocks noChangeShapeType="1"/>
            </p:cNvSpPr>
            <p:nvPr/>
          </p:nvSpPr>
          <p:spPr bwMode="auto">
            <a:xfrm>
              <a:off x="17" y="81"/>
              <a:ext cx="1" cy="54"/>
            </a:xfrm>
            <a:prstGeom prst="line">
              <a:avLst/>
            </a:prstGeom>
            <a:noFill/>
            <a:ln w="12504">
              <a:solidFill>
                <a:srgbClr val="0033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69" name="AutoShape 34"/>
            <p:cNvSpPr>
              <a:spLocks/>
            </p:cNvSpPr>
            <p:nvPr/>
          </p:nvSpPr>
          <p:spPr bwMode="auto">
            <a:xfrm>
              <a:off x="7" y="139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66FFFF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GB"/>
            </a:p>
          </p:txBody>
        </p:sp>
        <p:sp>
          <p:nvSpPr>
            <p:cNvPr id="6170" name="Line 35"/>
            <p:cNvSpPr>
              <a:spLocks noChangeShapeType="1"/>
            </p:cNvSpPr>
            <p:nvPr/>
          </p:nvSpPr>
          <p:spPr bwMode="auto">
            <a:xfrm>
              <a:off x="221" y="81"/>
              <a:ext cx="1" cy="54"/>
            </a:xfrm>
            <a:prstGeom prst="line">
              <a:avLst/>
            </a:prstGeom>
            <a:noFill/>
            <a:ln w="12504">
              <a:solidFill>
                <a:srgbClr val="0033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1" name="AutoShape 36"/>
            <p:cNvSpPr>
              <a:spLocks/>
            </p:cNvSpPr>
            <p:nvPr/>
          </p:nvSpPr>
          <p:spPr bwMode="auto">
            <a:xfrm>
              <a:off x="204" y="133"/>
              <a:ext cx="29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66FFFF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6172" name="Line 37"/>
            <p:cNvSpPr>
              <a:spLocks noChangeShapeType="1"/>
            </p:cNvSpPr>
            <p:nvPr/>
          </p:nvSpPr>
          <p:spPr bwMode="auto">
            <a:xfrm>
              <a:off x="115" y="29"/>
              <a:ext cx="1" cy="143"/>
            </a:xfrm>
            <a:prstGeom prst="line">
              <a:avLst/>
            </a:prstGeom>
            <a:noFill/>
            <a:ln w="12504">
              <a:solidFill>
                <a:srgbClr val="003366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3" name="AutoShape 38"/>
            <p:cNvSpPr>
              <a:spLocks/>
            </p:cNvSpPr>
            <p:nvPr/>
          </p:nvSpPr>
          <p:spPr bwMode="auto">
            <a:xfrm>
              <a:off x="97" y="0"/>
              <a:ext cx="29" cy="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66FFFF"/>
            </a:solidFill>
            <a:ln w="66691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</p:grpSp>
      <p:sp>
        <p:nvSpPr>
          <p:cNvPr id="6156" name="Rectangle 39"/>
          <p:cNvSpPr>
            <a:spLocks/>
          </p:cNvSpPr>
          <p:nvPr/>
        </p:nvSpPr>
        <p:spPr bwMode="auto">
          <a:xfrm>
            <a:off x="360363" y="344488"/>
            <a:ext cx="11715750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400" b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Essere perno (del cambiamento)</a:t>
            </a:r>
            <a:endParaRPr lang="it-IT" sz="4400" b="1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40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41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42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12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ntr" presetSubtype="416411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  <p:bldP spid="19461" grpId="0" build="p" autoUpdateAnimBg="0"/>
      <p:bldP spid="19462" grpId="0" build="p" autoUpdateAnimBg="0"/>
      <p:bldP spid="19463" grpId="0" autoUpdateAnimBg="0"/>
      <p:bldP spid="194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7788"/>
            <a:ext cx="13004800" cy="741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454025" y="412750"/>
            <a:ext cx="8569325" cy="6794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Il bravo dirigente sportivo</a:t>
            </a:r>
            <a:endParaRPr lang="it-IT" sz="48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7654925" y="2860675"/>
            <a:ext cx="4464050" cy="936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 anchor="ctr"/>
          <a:lstStyle/>
          <a:p>
            <a:pPr defTabSz="1200150"/>
            <a:r>
              <a:rPr lang="it-IT" sz="7200" b="1">
                <a:solidFill>
                  <a:srgbClr val="FFFF00"/>
                </a:solidFill>
                <a:latin typeface="Tahoma" pitchFamily="34" charset="0"/>
                <a:sym typeface="Verdana" pitchFamily="34" charset="0"/>
              </a:rPr>
              <a:t>esempio</a:t>
            </a:r>
            <a:endParaRPr lang="it-IT" sz="7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81000" y="7037388"/>
            <a:ext cx="5576888" cy="2376487"/>
          </a:xfrm>
          <a:prstGeom prst="rect">
            <a:avLst/>
          </a:prstGeom>
          <a:solidFill>
            <a:srgbClr val="CCFFCC"/>
          </a:solidFill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Fa per primo       e mostra                agli altri</a:t>
            </a:r>
            <a:endParaRPr lang="it-IT" sz="480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7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4205288" y="1754188"/>
            <a:ext cx="8347075" cy="603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83364" bIns="66691" anchor="ctr"/>
          <a:lstStyle/>
          <a:p>
            <a:pPr algn="r" defTabSz="1200150">
              <a:buClr>
                <a:srgbClr val="0000CC"/>
              </a:buClr>
              <a:buSzPct val="100000"/>
              <a:buFont typeface="Wingdings" pitchFamily="2" charset="2"/>
              <a:buNone/>
            </a:pPr>
            <a:r>
              <a:rPr lang="it-IT" sz="3100" b="1">
                <a:solidFill>
                  <a:srgbClr val="0000CC"/>
                </a:solidFill>
                <a:latin typeface="Helvetica" charset="0"/>
                <a:sym typeface="Helvetica" charset="0"/>
              </a:rPr>
              <a:t> dimostrare per primi fiducia nell’altro </a:t>
            </a:r>
            <a:endParaRPr lang="it-IT"/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3079750" y="7319963"/>
            <a:ext cx="9378950" cy="12446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116709" tIns="66691" rIns="116709" bIns="66691"/>
          <a:lstStyle/>
          <a:p>
            <a:pPr algn="r" defTabSz="1200150"/>
            <a:r>
              <a:rPr lang="it-IT" b="1">
                <a:solidFill>
                  <a:srgbClr val="0000CC"/>
                </a:solidFill>
                <a:latin typeface="Helvetica" charset="0"/>
                <a:sym typeface="Helvetica" charset="0"/>
              </a:rPr>
              <a:t>non chiedete mai ad altri di fare </a:t>
            </a:r>
          </a:p>
          <a:p>
            <a:pPr algn="r" defTabSz="1200150"/>
            <a:r>
              <a:rPr lang="it-IT" b="1">
                <a:solidFill>
                  <a:srgbClr val="0000CC"/>
                </a:solidFill>
                <a:latin typeface="Helvetica" charset="0"/>
                <a:sym typeface="Helvetica" charset="0"/>
              </a:rPr>
              <a:t>ciò che non fareste voi per primi </a:t>
            </a:r>
            <a:endParaRPr lang="it-IT"/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6191250" y="2733675"/>
            <a:ext cx="6361113" cy="1079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83364" bIns="66691" anchor="ctr"/>
          <a:lstStyle/>
          <a:p>
            <a:pPr algn="r" defTabSz="1200150">
              <a:buClr>
                <a:srgbClr val="0000CC"/>
              </a:buClr>
              <a:buSzPct val="100000"/>
              <a:buFont typeface="Wingdings" pitchFamily="2" charset="2"/>
              <a:buNone/>
            </a:pPr>
            <a:r>
              <a:rPr lang="it-IT" sz="3100" b="1">
                <a:solidFill>
                  <a:srgbClr val="0000CC"/>
                </a:solidFill>
                <a:latin typeface="Helvetica" charset="0"/>
                <a:sym typeface="Helvetica" charset="0"/>
              </a:rPr>
              <a:t>ricordare che il meglio                                   è nemico del bene</a:t>
            </a:r>
            <a:endParaRPr lang="it-IT"/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4298950" y="5380038"/>
            <a:ext cx="8347075" cy="1079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83364" bIns="66691" anchor="ctr"/>
          <a:lstStyle/>
          <a:p>
            <a:pPr algn="r" defTabSz="1200150">
              <a:buClr>
                <a:srgbClr val="0000CC"/>
              </a:buClr>
              <a:buSzPct val="100000"/>
              <a:buFont typeface="Wingdings" pitchFamily="2" charset="2"/>
              <a:buNone/>
            </a:pPr>
            <a:r>
              <a:rPr lang="it-IT" sz="3100" b="1">
                <a:solidFill>
                  <a:srgbClr val="0000CC"/>
                </a:solidFill>
                <a:latin typeface="Helvetica" charset="0"/>
                <a:sym typeface="Helvetica" charset="0"/>
              </a:rPr>
              <a:t>lasciare da parte i pregiudizi                        nel valutare le proposte</a:t>
            </a:r>
            <a:endParaRPr lang="it-IT"/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6094413" y="4057650"/>
            <a:ext cx="6503987" cy="1079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83364" bIns="66691" anchor="ctr"/>
          <a:lstStyle/>
          <a:p>
            <a:pPr algn="r" defTabSz="1200150">
              <a:buClr>
                <a:srgbClr val="0000CC"/>
              </a:buClr>
              <a:buSzPct val="100000"/>
              <a:buFont typeface="Wingdings" pitchFamily="2" charset="2"/>
              <a:buNone/>
            </a:pPr>
            <a:r>
              <a:rPr lang="it-IT" sz="3100" b="1">
                <a:solidFill>
                  <a:srgbClr val="0000CC"/>
                </a:solidFill>
                <a:latin typeface="Helvetica" charset="0"/>
                <a:sym typeface="Helvetica" charset="0"/>
              </a:rPr>
              <a:t> promuovere lo spirito                                     di collaborazione</a:t>
            </a:r>
            <a:endParaRPr lang="it-IT"/>
          </a:p>
        </p:txBody>
      </p:sp>
      <p:pic>
        <p:nvPicPr>
          <p:cNvPr id="8201" name="Picture 8" descr="Antropologia del Conflitt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5188"/>
            <a:ext cx="7510463" cy="50688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204" name="Rectangle 13"/>
          <p:cNvSpPr>
            <a:spLocks/>
          </p:cNvSpPr>
          <p:nvPr/>
        </p:nvSpPr>
        <p:spPr bwMode="auto">
          <a:xfrm>
            <a:off x="547688" y="344488"/>
            <a:ext cx="11715750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Essere esempio</a:t>
            </a:r>
            <a:endParaRPr lang="it-IT" sz="4800" b="1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13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14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15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14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419448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nimBg="1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sosceles Triangle 5"/>
          <p:cNvSpPr>
            <a:spLocks noChangeArrowheads="1"/>
          </p:cNvSpPr>
          <p:nvPr/>
        </p:nvSpPr>
        <p:spPr bwMode="auto">
          <a:xfrm>
            <a:off x="4430713" y="2090738"/>
            <a:ext cx="4143375" cy="4214812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12700" algn="ctr">
            <a:noFill/>
            <a:miter lim="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19" name="Isosceles Triangle 7"/>
          <p:cNvSpPr>
            <a:spLocks noChangeArrowheads="1"/>
          </p:cNvSpPr>
          <p:nvPr/>
        </p:nvSpPr>
        <p:spPr bwMode="auto">
          <a:xfrm>
            <a:off x="3644900" y="3662363"/>
            <a:ext cx="5643563" cy="3286125"/>
          </a:xfrm>
          <a:prstGeom prst="triangle">
            <a:avLst>
              <a:gd name="adj" fmla="val 51060"/>
            </a:avLst>
          </a:prstGeom>
          <a:solidFill>
            <a:srgbClr val="92D050"/>
          </a:solidFill>
          <a:ln w="12700" algn="ctr">
            <a:noFill/>
            <a:miter lim="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0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1" name="Rectangle 13"/>
          <p:cNvSpPr>
            <a:spLocks/>
          </p:cNvSpPr>
          <p:nvPr/>
        </p:nvSpPr>
        <p:spPr bwMode="auto">
          <a:xfrm>
            <a:off x="547688" y="344488"/>
            <a:ext cx="11715750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>
                <a:solidFill>
                  <a:srgbClr val="003366"/>
                </a:solidFill>
                <a:latin typeface="Tahoma" pitchFamily="34" charset="0"/>
                <a:sym typeface="Helvetica" charset="0"/>
              </a:rPr>
              <a:t>A ciascuno il suo stile</a:t>
            </a:r>
            <a:endParaRPr lang="it-IT" sz="4800" b="1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9223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5" name="Isosceles Triangle 6"/>
          <p:cNvSpPr>
            <a:spLocks noChangeArrowheads="1"/>
          </p:cNvSpPr>
          <p:nvPr/>
        </p:nvSpPr>
        <p:spPr bwMode="auto">
          <a:xfrm>
            <a:off x="3144838" y="4376738"/>
            <a:ext cx="6715125" cy="2857500"/>
          </a:xfrm>
          <a:prstGeom prst="triangle">
            <a:avLst>
              <a:gd name="adj" fmla="val 50310"/>
            </a:avLst>
          </a:prstGeom>
          <a:solidFill>
            <a:srgbClr val="FFFF00"/>
          </a:solidFill>
          <a:ln w="12700" algn="ctr">
            <a:noFill/>
            <a:miter lim="0"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2501900" y="4876800"/>
            <a:ext cx="4000500" cy="2857500"/>
          </a:xfrm>
          <a:prstGeom prst="straightConnector1">
            <a:avLst/>
          </a:prstGeom>
          <a:solidFill>
            <a:srgbClr val="095CC4"/>
          </a:solidFill>
          <a:ln w="38100" cap="flat" cmpd="sng" algn="ctr">
            <a:solidFill>
              <a:schemeClr val="accent4"/>
            </a:solidFill>
            <a:prstDash val="dash"/>
            <a:miter lim="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502400" y="4876800"/>
            <a:ext cx="4286250" cy="2928938"/>
          </a:xfrm>
          <a:prstGeom prst="straightConnector1">
            <a:avLst/>
          </a:prstGeom>
          <a:solidFill>
            <a:srgbClr val="095CC4"/>
          </a:solidFill>
          <a:ln w="38100" cap="flat" cmpd="sng" algn="ctr">
            <a:solidFill>
              <a:schemeClr val="accent4"/>
            </a:solidFill>
            <a:prstDash val="dash"/>
            <a:miter lim="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 flipH="1" flipV="1">
            <a:off x="4858544" y="3090069"/>
            <a:ext cx="3286125" cy="1587"/>
          </a:xfrm>
          <a:prstGeom prst="straightConnector1">
            <a:avLst/>
          </a:prstGeom>
          <a:solidFill>
            <a:srgbClr val="095CC4"/>
          </a:solidFill>
          <a:ln w="38100" cap="flat" cmpd="sng" algn="ctr">
            <a:solidFill>
              <a:schemeClr val="accent4"/>
            </a:solidFill>
            <a:prstDash val="dash"/>
            <a:miter lim="0"/>
            <a:headEnd type="none" w="med" len="med"/>
            <a:tailEnd type="arrow"/>
          </a:ln>
          <a:effectLst/>
        </p:spPr>
      </p:cxnSp>
      <p:sp>
        <p:nvSpPr>
          <p:cNvPr id="9229" name="TextBox 27"/>
          <p:cNvSpPr txBox="1">
            <a:spLocks noChangeArrowheads="1"/>
          </p:cNvSpPr>
          <p:nvPr/>
        </p:nvSpPr>
        <p:spPr bwMode="auto">
          <a:xfrm>
            <a:off x="6859588" y="1447800"/>
            <a:ext cx="126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/>
              <a:t>vedetta</a:t>
            </a:r>
            <a:endParaRPr lang="en-GB" sz="2400" b="1"/>
          </a:p>
        </p:txBody>
      </p:sp>
      <p:sp>
        <p:nvSpPr>
          <p:cNvPr id="9230" name="TextBox 28"/>
          <p:cNvSpPr txBox="1">
            <a:spLocks noChangeArrowheads="1"/>
          </p:cNvSpPr>
          <p:nvPr/>
        </p:nvSpPr>
        <p:spPr bwMode="auto">
          <a:xfrm>
            <a:off x="1430338" y="7162800"/>
            <a:ext cx="103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/>
              <a:t>perno</a:t>
            </a:r>
            <a:endParaRPr lang="en-GB" sz="2400" b="1"/>
          </a:p>
        </p:txBody>
      </p:sp>
      <p:sp>
        <p:nvSpPr>
          <p:cNvPr id="9231" name="TextBox 29"/>
          <p:cNvSpPr txBox="1">
            <a:spLocks noChangeArrowheads="1"/>
          </p:cNvSpPr>
          <p:nvPr/>
        </p:nvSpPr>
        <p:spPr bwMode="auto">
          <a:xfrm>
            <a:off x="10717213" y="7091363"/>
            <a:ext cx="1433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/>
              <a:t>esempio</a:t>
            </a:r>
            <a:endParaRPr lang="en-GB" sz="2400" b="1"/>
          </a:p>
        </p:txBody>
      </p:sp>
      <p:sp>
        <p:nvSpPr>
          <p:cNvPr id="31" name="TextBox 30"/>
          <p:cNvSpPr txBox="1"/>
          <p:nvPr/>
        </p:nvSpPr>
        <p:spPr>
          <a:xfrm>
            <a:off x="2144713" y="7805738"/>
            <a:ext cx="8715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accent6"/>
                </a:solidFill>
              </a:rPr>
              <a:t>Non è importante essere perfetti                   ma giocare in squadra</a:t>
            </a:r>
            <a:endParaRPr lang="en-GB" b="1" dirty="0">
              <a:solidFill>
                <a:schemeClr val="accent6"/>
              </a:solidFill>
            </a:endParaRPr>
          </a:p>
        </p:txBody>
      </p:sp>
      <p:pic>
        <p:nvPicPr>
          <p:cNvPr id="17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18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15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9861550" y="8777288"/>
            <a:ext cx="2708275" cy="406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r" defTabSz="1200150"/>
            <a:r>
              <a:rPr lang="it-IT" sz="1500" b="1">
                <a:solidFill>
                  <a:srgbClr val="666699"/>
                </a:solidFill>
                <a:latin typeface="Helvetica" charset="0"/>
                <a:sym typeface="Helvetica" charset="0"/>
              </a:rPr>
              <a:t>7</a:t>
            </a:r>
            <a:endParaRPr lang="it-IT"/>
          </a:p>
        </p:txBody>
      </p:sp>
      <p:pic>
        <p:nvPicPr>
          <p:cNvPr id="13317" name="Picture 4" descr="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726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3318" name="Rectangle 6"/>
          <p:cNvSpPr>
            <a:spLocks/>
          </p:cNvSpPr>
          <p:nvPr/>
        </p:nvSpPr>
        <p:spPr bwMode="auto">
          <a:xfrm>
            <a:off x="6500813" y="8223250"/>
            <a:ext cx="6503987" cy="13398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116709" tIns="66691" rIns="116709" bIns="66691"/>
          <a:lstStyle/>
          <a:p>
            <a:pPr algn="r" defTabSz="1200150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4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Dalla buona volontà                            alle competenze</a:t>
            </a:r>
            <a:endParaRPr lang="it-IT"/>
          </a:p>
        </p:txBody>
      </p:sp>
      <p:sp>
        <p:nvSpPr>
          <p:cNvPr id="13319" name="AutoShape 7"/>
          <p:cNvSpPr>
            <a:spLocks/>
          </p:cNvSpPr>
          <p:nvPr/>
        </p:nvSpPr>
        <p:spPr bwMode="auto">
          <a:xfrm>
            <a:off x="11214100" y="5349875"/>
            <a:ext cx="754063" cy="660400"/>
          </a:xfrm>
          <a:custGeom>
            <a:avLst/>
            <a:gdLst>
              <a:gd name="T0" fmla="*/ 13162309 w 21600"/>
              <a:gd name="T1" fmla="*/ 10095559 h 21600"/>
              <a:gd name="T2" fmla="*/ 13162309 w 21600"/>
              <a:gd name="T3" fmla="*/ 10095559 h 21600"/>
              <a:gd name="T4" fmla="*/ 13162309 w 21600"/>
              <a:gd name="T5" fmla="*/ 10095559 h 21600"/>
              <a:gd name="T6" fmla="*/ 13162309 w 21600"/>
              <a:gd name="T7" fmla="*/ 100955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6199"/>
                </a:moveTo>
                <a:lnTo>
                  <a:pt x="5400" y="161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99"/>
                </a:lnTo>
                <a:lnTo>
                  <a:pt x="21600" y="161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504">
            <a:solidFill>
              <a:srgbClr val="FF0000"/>
            </a:solidFill>
            <a:round/>
            <a:headEnd/>
            <a:tailEnd/>
          </a:ln>
        </p:spPr>
        <p:txBody>
          <a:bodyPr lIns="66691" tIns="66691" rIns="66691" bIns="66691" anchor="ctr"/>
          <a:lstStyle/>
          <a:p>
            <a:endParaRPr lang="en-GB"/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11214100" y="7332663"/>
            <a:ext cx="754063" cy="660400"/>
          </a:xfrm>
          <a:custGeom>
            <a:avLst/>
            <a:gdLst>
              <a:gd name="T0" fmla="*/ 13162309 w 21600"/>
              <a:gd name="T1" fmla="*/ 10095559 h 21600"/>
              <a:gd name="T2" fmla="*/ 13162309 w 21600"/>
              <a:gd name="T3" fmla="*/ 10095559 h 21600"/>
              <a:gd name="T4" fmla="*/ 13162309 w 21600"/>
              <a:gd name="T5" fmla="*/ 10095559 h 21600"/>
              <a:gd name="T6" fmla="*/ 13162309 w 21600"/>
              <a:gd name="T7" fmla="*/ 100955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6199"/>
                </a:moveTo>
                <a:lnTo>
                  <a:pt x="5400" y="1619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99"/>
                </a:lnTo>
                <a:lnTo>
                  <a:pt x="21600" y="1619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 w="12504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22" name="Rectangle 10"/>
          <p:cNvSpPr>
            <a:spLocks/>
          </p:cNvSpPr>
          <p:nvPr/>
        </p:nvSpPr>
        <p:spPr bwMode="auto">
          <a:xfrm>
            <a:off x="9474200" y="3971925"/>
            <a:ext cx="3530600" cy="2051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116709" tIns="66691" rIns="116709" bIns="66691"/>
          <a:lstStyle/>
          <a:p>
            <a:pPr algn="r" defTabSz="1200150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4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Dai sogni                                          ai progetti</a:t>
            </a:r>
          </a:p>
        </p:txBody>
      </p:sp>
      <p:sp>
        <p:nvSpPr>
          <p:cNvPr id="13323" name="Rectangle 11"/>
          <p:cNvSpPr>
            <a:spLocks/>
          </p:cNvSpPr>
          <p:nvPr/>
        </p:nvSpPr>
        <p:spPr bwMode="auto">
          <a:xfrm>
            <a:off x="6807200" y="6051550"/>
            <a:ext cx="6145213" cy="20510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116709" tIns="66691" rIns="116709" bIns="66691"/>
          <a:lstStyle/>
          <a:p>
            <a:pPr algn="r" defTabSz="1200150">
              <a:lnSpc>
                <a:spcPct val="90000"/>
              </a:lnSpc>
              <a:spcBef>
                <a:spcPts val="1000"/>
              </a:spcBef>
              <a:defRPr/>
            </a:pPr>
            <a:r>
              <a:rPr lang="it-IT" sz="4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sym typeface="Helvetica" charset="0"/>
              </a:rPr>
              <a:t>Dai valori                                                   agli obiettivi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14313" y="71438"/>
            <a:ext cx="1824037" cy="15652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defTabSz="914400" hangingPunct="1">
              <a:defRPr/>
            </a:pPr>
            <a:endParaRPr lang="en-GB" sz="180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13328" name="Rectangle 7"/>
          <p:cNvSpPr>
            <a:spLocks noChangeArrowheads="1"/>
          </p:cNvSpPr>
          <p:nvPr/>
        </p:nvSpPr>
        <p:spPr bwMode="auto">
          <a:xfrm>
            <a:off x="258763" y="142875"/>
            <a:ext cx="1706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/>
            <a:r>
              <a:rPr lang="it-IT" sz="2400" b="1" i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bene </a:t>
            </a:r>
          </a:p>
          <a:p>
            <a:pPr defTabSz="914400" hangingPunct="1"/>
            <a:r>
              <a:rPr lang="it-IT" sz="2400" b="1" i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sportivo </a:t>
            </a:r>
          </a:p>
          <a:p>
            <a:pPr defTabSz="914400" hangingPunct="1"/>
            <a:r>
              <a:rPr lang="it-IT" sz="2400" b="1" i="1"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rPr>
              <a:t>comune</a:t>
            </a:r>
            <a:endParaRPr lang="en-GB" sz="24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72514" name="Text Box 2"/>
          <p:cNvSpPr txBox="1">
            <a:spLocks noChangeArrowheads="1"/>
          </p:cNvSpPr>
          <p:nvPr/>
        </p:nvSpPr>
        <p:spPr bwMode="auto">
          <a:xfrm>
            <a:off x="5329238" y="0"/>
            <a:ext cx="767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 hangingPunct="1">
              <a:lnSpc>
                <a:spcPct val="90000"/>
              </a:lnSpc>
              <a:spcBef>
                <a:spcPct val="50000"/>
              </a:spcBef>
            </a:pPr>
            <a:r>
              <a:rPr lang="it-IT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34" charset="-128"/>
              </a:rPr>
              <a:t>Il valore aggiunto:                              FARE BENE IL BENE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entr" presetSubtype="357375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entr" presetSubtype="3573825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nimBg="1"/>
      <p:bldP spid="13320" grpId="0" animBg="1"/>
      <p:bldP spid="13322" grpId="0" autoUpdateAnimBg="0"/>
      <p:bldP spid="1332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8437" name="Picture 5" descr="imag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654175"/>
            <a:ext cx="11404600" cy="49149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8438" name="Rectangle 6"/>
          <p:cNvSpPr>
            <a:spLocks/>
          </p:cNvSpPr>
          <p:nvPr/>
        </p:nvSpPr>
        <p:spPr bwMode="auto">
          <a:xfrm>
            <a:off x="21680" y="339725"/>
            <a:ext cx="12312650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116709" tIns="66691" rIns="116709" bIns="66691"/>
          <a:lstStyle/>
          <a:p>
            <a:pPr defTabSz="1200150"/>
            <a:r>
              <a:rPr lang="it-IT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Helvetica" charset="0"/>
              </a:rPr>
              <a:t>Fare bene il bene: il progetto sportivo</a:t>
            </a:r>
            <a:endParaRPr lang="it-IT" sz="4400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923925" y="6821488"/>
            <a:ext cx="11344275" cy="1403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4200" b="1">
                <a:solidFill>
                  <a:srgbClr val="000099"/>
                </a:solidFill>
                <a:latin typeface="Helvetica" charset="0"/>
                <a:sym typeface="Helvetica" charset="0"/>
              </a:rPr>
              <a:t>per coniugare </a:t>
            </a:r>
          </a:p>
          <a:p>
            <a:pPr defTabSz="1200150"/>
            <a:r>
              <a:rPr lang="it-IT" sz="4200" b="1">
                <a:solidFill>
                  <a:srgbClr val="000099"/>
                </a:solidFill>
                <a:latin typeface="Helvetica" charset="0"/>
                <a:sym typeface="Helvetica" charset="0"/>
              </a:rPr>
              <a:t>passione, volontariato e competenze …</a:t>
            </a:r>
            <a:endParaRPr lang="it-IT"/>
          </a:p>
        </p:txBody>
      </p:sp>
      <p:pic>
        <p:nvPicPr>
          <p:cNvPr id="10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11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12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17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97744" y="268288"/>
            <a:ext cx="10585245" cy="7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kumimoji="1" lang="it-IT" sz="4300" b="1" dirty="0" smtClean="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Dal dire al fare/1 gestire le situazioni</a:t>
            </a:r>
            <a:endParaRPr kumimoji="1" lang="it-IT" sz="4300" b="1" i="1" dirty="0">
              <a:solidFill>
                <a:srgbClr val="003366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77840" name="Picture 16" descr="http://stliq.com/c/l/7/79/17015713_guai-per-sister-act-disney-sony-citate-in-giudizio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880" y="1780456"/>
            <a:ext cx="9160835" cy="5328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5719" y="7469088"/>
            <a:ext cx="10261438" cy="9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kumimoji="1" lang="it-IT" sz="5400" b="1" dirty="0" smtClean="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anche le suore lo sanno fare!</a:t>
            </a:r>
            <a:endParaRPr kumimoji="1" lang="it-IT" sz="5400" b="1" i="1" dirty="0">
              <a:solidFill>
                <a:srgbClr val="003366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9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18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 flipV="1">
            <a:off x="102122" y="781191"/>
            <a:ext cx="12546297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124130" tIns="62065" rIns="124130" bIns="62065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  <a:defRPr/>
            </a:pPr>
            <a:endParaRPr kumimoji="1" lang="it-IT" sz="10900" b="1" dirty="0">
              <a:solidFill>
                <a:srgbClr val="CCCC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229082" y="0"/>
            <a:ext cx="9528866" cy="7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kumimoji="1" lang="it-IT" sz="4300" b="1" dirty="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18 mosse per </a:t>
            </a:r>
            <a:r>
              <a:rPr kumimoji="1" lang="it-IT" sz="4300" b="1" dirty="0" smtClean="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gestire le situazioni</a:t>
            </a:r>
            <a:endParaRPr kumimoji="1" lang="it-IT" sz="4300" b="1" i="1" dirty="0">
              <a:solidFill>
                <a:srgbClr val="003366"/>
              </a:solidFill>
              <a:latin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87107" name="Group 67"/>
          <p:cNvGraphicFramePr>
            <a:graphicFrameLocks noGrp="1"/>
          </p:cNvGraphicFramePr>
          <p:nvPr/>
        </p:nvGraphicFramePr>
        <p:xfrm>
          <a:off x="0" y="984391"/>
          <a:ext cx="13004800" cy="9549960"/>
        </p:xfrm>
        <a:graphic>
          <a:graphicData uri="http://schemas.openxmlformats.org/drawingml/2006/table">
            <a:tbl>
              <a:tblPr/>
              <a:tblGrid>
                <a:gridCol w="4072336"/>
                <a:gridCol w="8932464"/>
              </a:tblGrid>
              <a:tr h="442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mossa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riferimenti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Accettare la sfida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Prende bacchetta,  ha competenza riconosciuta  (“ha dei trascorsi canori”)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Prendere il centro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 sposta in uno spazio di rappresentazione e immagine specifico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Rinuncia al comando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Poggia la bacchetta, segnala la volontà di una relazione più vicina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Individuare le competenze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 informa sulle sue risorse (“chi sono i contralti… e i mezzosoprani?”)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Spostare le posizioni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Avvicinare le persone con caratteristiche simili, ottimizza gli sforzi di ognuno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Mettere alla prova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Conoscere e valutare il funzionamento d’insieme (“… fatemi un re, un la…”)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Valorizzare l’errore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Non sanziona lo scarso risultato (errore) ma lo propone come nuovo riferimento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Utilizzare l’ironia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“tutte noi vogliamo avvicinarci a Dio ma non è il caso di mettergli paura”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Valorizzare il potenziale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Indirizza ad una prestazione migliore (“… canta una ottava sotto”)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Dare attenzione ai singoli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Nota la più timida e stabilisce una relazione personale (“potresti venire davanti?”)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Stimolo all’immaginazione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Decontestualizza ( fa chiudere gli occhi) e usa la narrazione per motivare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Stabilire un vero contatto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Accorcia la relazione fino al contatto fisico per far emergere le intere potenzialità 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Infondere fiducia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Riconoscere il miglioramento, offre feedback positivo (“un ‘la’ con carattere”)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Dare significato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Offre una mission, va oltre l’immediato (“Voi state cantando per il Signore”)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Avere pazienza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Non perde la calma nonostante le imperfezioni, offre ulteriori prove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Senso della misura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Favorisce l’esame di realtà (“avete tenuto un accordo per due secondi”)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0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Stimolare ascolto reciproco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Offre una visione, spiega la sua concezione di gruppo (“dovete ascoltarvi”)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8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Riconoscere il passato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Crea una successione nella leadership, rimarca sviluppo e non conflitto</a:t>
                      </a:r>
                    </a:p>
                  </a:txBody>
                  <a:tcPr marL="120044" marR="120044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032" y="0"/>
            <a:ext cx="813768" cy="92524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7" descr="Brick-03-Col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25" y="3319463"/>
            <a:ext cx="213836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6" descr="Brick-03-Col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888" y="3214688"/>
            <a:ext cx="2138362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5" descr="Brick-03-Col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6650" y="3214688"/>
            <a:ext cx="213836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741363" y="268288"/>
            <a:ext cx="81930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 defTabSz="1300163" eaLnBrk="0">
              <a:lnSpc>
                <a:spcPct val="90000"/>
              </a:lnSpc>
              <a:spcBef>
                <a:spcPct val="50000"/>
              </a:spcBef>
            </a:pPr>
            <a:r>
              <a:rPr lang="it-IT" sz="5100" b="1" i="1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it-IT" sz="5100" b="1">
                <a:solidFill>
                  <a:schemeClr val="accent2"/>
                </a:solidFill>
                <a:latin typeface="Tahoma" pitchFamily="34" charset="0"/>
                <a:ea typeface="ＭＳ Ｐゴシック" pitchFamily="34" charset="-128"/>
              </a:rPr>
              <a:t>Il terzo pilastro</a:t>
            </a:r>
            <a:endParaRPr lang="it-IT" altLang="it-IT" sz="5100" b="1">
              <a:solidFill>
                <a:schemeClr val="accent2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5846" name="AutoShape 22"/>
          <p:cNvSpPr>
            <a:spLocks noChangeArrowheads="1"/>
          </p:cNvSpPr>
          <p:nvPr/>
        </p:nvSpPr>
        <p:spPr bwMode="auto">
          <a:xfrm>
            <a:off x="1587500" y="1781175"/>
            <a:ext cx="9829800" cy="1741488"/>
          </a:xfrm>
          <a:prstGeom prst="triangle">
            <a:avLst>
              <a:gd name="adj" fmla="val 50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1300163" hangingPunct="1"/>
            <a:endParaRPr lang="en-US" sz="3400">
              <a:solidFill>
                <a:srgbClr val="FFCC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47" name="Text Box 26"/>
          <p:cNvSpPr txBox="1">
            <a:spLocks noChangeArrowheads="1"/>
          </p:cNvSpPr>
          <p:nvPr/>
        </p:nvSpPr>
        <p:spPr bwMode="auto">
          <a:xfrm>
            <a:off x="4799013" y="2395538"/>
            <a:ext cx="3444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r" defTabSz="1300163" hangingPunct="1"/>
            <a:r>
              <a:rPr lang="it-IT" sz="4600" b="1">
                <a:solidFill>
                  <a:srgbClr val="000066"/>
                </a:solidFill>
                <a:latin typeface="Arial" pitchFamily="34" charset="0"/>
                <a:ea typeface="ＭＳ Ｐゴシック" pitchFamily="34" charset="-128"/>
              </a:rPr>
              <a:t>educazione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2513013" y="5126038"/>
            <a:ext cx="1893887" cy="6477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r" defTabSz="1300163" hangingPunct="1"/>
            <a:r>
              <a:rPr lang="it-IT" sz="3400" b="1">
                <a:solidFill>
                  <a:srgbClr val="00152E"/>
                </a:solidFill>
                <a:latin typeface="Arial" pitchFamily="34" charset="0"/>
                <a:ea typeface="ＭＳ Ｐゴシック" pitchFamily="34" charset="-128"/>
              </a:rPr>
              <a:t>famiglia</a:t>
            </a:r>
          </a:p>
        </p:txBody>
      </p:sp>
      <p:sp>
        <p:nvSpPr>
          <p:cNvPr id="90140" name="Text Box 28"/>
          <p:cNvSpPr txBox="1">
            <a:spLocks noChangeArrowheads="1"/>
          </p:cNvSpPr>
          <p:nvPr/>
        </p:nvSpPr>
        <p:spPr bwMode="auto">
          <a:xfrm>
            <a:off x="5383213" y="4305300"/>
            <a:ext cx="1627187" cy="6477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r" defTabSz="1300163" hangingPunct="1"/>
            <a:r>
              <a:rPr lang="it-IT" sz="3400" b="1">
                <a:solidFill>
                  <a:srgbClr val="00152E"/>
                </a:solidFill>
                <a:latin typeface="Arial" pitchFamily="34" charset="0"/>
                <a:ea typeface="ＭＳ Ｐゴシック" pitchFamily="34" charset="-128"/>
              </a:rPr>
              <a:t>scuola</a:t>
            </a:r>
          </a:p>
        </p:txBody>
      </p:sp>
      <p:sp>
        <p:nvSpPr>
          <p:cNvPr id="90141" name="Text Box 29"/>
          <p:cNvSpPr txBox="1">
            <a:spLocks noChangeArrowheads="1"/>
          </p:cNvSpPr>
          <p:nvPr/>
        </p:nvSpPr>
        <p:spPr bwMode="auto">
          <a:xfrm>
            <a:off x="7772400" y="3829050"/>
            <a:ext cx="2008188" cy="7397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r" defTabSz="1300163" hangingPunct="1"/>
            <a:r>
              <a:rPr lang="it-IT" sz="4000" b="1">
                <a:solidFill>
                  <a:srgbClr val="00152E"/>
                </a:solidFill>
                <a:latin typeface="Arial" pitchFamily="34" charset="0"/>
                <a:ea typeface="ＭＳ Ｐゴシック" pitchFamily="34" charset="-128"/>
              </a:rPr>
              <a:t>SPORT</a:t>
            </a:r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auto">
          <a:xfrm>
            <a:off x="8193088" y="6286500"/>
            <a:ext cx="36353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r" defTabSz="13001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Tabaccai   808</a:t>
            </a:r>
          </a:p>
          <a:p>
            <a:pPr algn="r" defTabSz="13001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Bar  942</a:t>
            </a:r>
          </a:p>
          <a:p>
            <a:pPr algn="r" defTabSz="13001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Scuole 1.061</a:t>
            </a:r>
          </a:p>
          <a:p>
            <a:pPr algn="r" defTabSz="13001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Ristoranti 1.311</a:t>
            </a:r>
          </a:p>
          <a:p>
            <a:pPr algn="r" defTabSz="13001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Sportelli bancari 1.869</a:t>
            </a:r>
          </a:p>
        </p:txBody>
      </p:sp>
      <p:sp>
        <p:nvSpPr>
          <p:cNvPr id="90144" name="Rectangle 32"/>
          <p:cNvSpPr>
            <a:spLocks noChangeArrowheads="1"/>
          </p:cNvSpPr>
          <p:nvPr/>
        </p:nvSpPr>
        <p:spPr bwMode="auto">
          <a:xfrm rot="-940369">
            <a:off x="4364038" y="5103813"/>
            <a:ext cx="7732712" cy="739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r" defTabSz="1300163" hangingPunct="1"/>
            <a:r>
              <a:rPr lang="it-IT" sz="4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… E LA RETE PIU’ CAPILLARE</a:t>
            </a:r>
          </a:p>
        </p:txBody>
      </p:sp>
      <p:sp>
        <p:nvSpPr>
          <p:cNvPr id="90145" name="Rectangle 33"/>
          <p:cNvSpPr>
            <a:spLocks noChangeArrowheads="1"/>
          </p:cNvSpPr>
          <p:nvPr/>
        </p:nvSpPr>
        <p:spPr bwMode="auto">
          <a:xfrm>
            <a:off x="2300288" y="6961188"/>
            <a:ext cx="60452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r" defTabSz="1300163" hangingPunct="1"/>
            <a:r>
              <a:rPr lang="it-IT" sz="3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Un punto di offerta sportiva ogni 631 abitanti</a:t>
            </a:r>
          </a:p>
        </p:txBody>
      </p:sp>
      <p:sp>
        <p:nvSpPr>
          <p:cNvPr id="90146" name="AutoShape 34"/>
          <p:cNvSpPr>
            <a:spLocks noChangeArrowheads="1"/>
          </p:cNvSpPr>
          <p:nvPr/>
        </p:nvSpPr>
        <p:spPr bwMode="auto">
          <a:xfrm>
            <a:off x="1279525" y="6902450"/>
            <a:ext cx="1023938" cy="1227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algn="r" defTabSz="1300163" hangingPunct="1"/>
            <a:endParaRPr lang="en-GB" sz="340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55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7" name="Immagin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" name="Immagin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21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2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9" grpId="0" animBg="1"/>
      <p:bldP spid="90140" grpId="0" animBg="1"/>
      <p:bldP spid="90141" grpId="0" animBg="1"/>
      <p:bldP spid="90143" grpId="0"/>
      <p:bldP spid="90144" grpId="0" animBg="1"/>
      <p:bldP spid="90145" grpId="0"/>
      <p:bldP spid="901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11">
            <a:off x="4769722" y="2726384"/>
            <a:ext cx="7766155" cy="4937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1000" y="268288"/>
            <a:ext cx="99329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l" hangingPunct="1"/>
            <a:r>
              <a:rPr lang="en-US" sz="4800" b="1" dirty="0" err="1">
                <a:solidFill>
                  <a:srgbClr val="000066"/>
                </a:solidFill>
                <a:latin typeface="Tahoma" pitchFamily="34" charset="0"/>
              </a:rPr>
              <a:t>Dal</a:t>
            </a:r>
            <a:r>
              <a:rPr lang="en-US" sz="4800" b="1" dirty="0">
                <a:solidFill>
                  <a:srgbClr val="000066"/>
                </a:solidFill>
                <a:latin typeface="Tahoma" pitchFamily="34" charset="0"/>
              </a:rPr>
              <a:t> dire al </a:t>
            </a:r>
            <a:r>
              <a:rPr lang="en-US" sz="4800" b="1" dirty="0" smtClean="0">
                <a:solidFill>
                  <a:srgbClr val="000066"/>
                </a:solidFill>
                <a:latin typeface="Tahoma" pitchFamily="34" charset="0"/>
              </a:rPr>
              <a:t>fare/2</a:t>
            </a:r>
            <a:endParaRPr lang="en-US" sz="48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9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20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3743">
            <a:off x="569680" y="2501892"/>
            <a:ext cx="4723811" cy="55552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813768" y="1420416"/>
            <a:ext cx="11665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ahoma" pitchFamily="34" charset="0"/>
              </a:rPr>
              <a:t>Sicurezza</a:t>
            </a:r>
            <a:r>
              <a:rPr lang="en-US" sz="4800" b="1" dirty="0" smtClean="0">
                <a:solidFill>
                  <a:srgbClr val="000066"/>
                </a:solidFill>
                <a:latin typeface="Tahoma" pitchFamily="34" charset="0"/>
              </a:rPr>
              <a:t> e </a:t>
            </a:r>
            <a:r>
              <a:rPr lang="en-US" sz="4800" b="1" dirty="0" err="1" smtClean="0">
                <a:solidFill>
                  <a:srgbClr val="000066"/>
                </a:solidFill>
                <a:latin typeface="Tahoma" pitchFamily="34" charset="0"/>
              </a:rPr>
              <a:t>benessere</a:t>
            </a:r>
            <a:r>
              <a:rPr lang="en-US" sz="48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ahoma" pitchFamily="34" charset="0"/>
              </a:rPr>
              <a:t>dei</a:t>
            </a:r>
            <a:r>
              <a:rPr lang="en-US" sz="4800" b="1" dirty="0" smtClean="0">
                <a:solidFill>
                  <a:srgbClr val="000066"/>
                </a:solidFill>
                <a:latin typeface="Tahoma" pitchFamily="34" charset="0"/>
              </a:rPr>
              <a:t> bambini/e </a:t>
            </a:r>
            <a:endParaRPr lang="it-IT" sz="4800" dirty="0"/>
          </a:p>
        </p:txBody>
      </p:sp>
      <p:sp>
        <p:nvSpPr>
          <p:cNvPr id="10" name="Rettangolo 9"/>
          <p:cNvSpPr/>
          <p:nvPr/>
        </p:nvSpPr>
        <p:spPr>
          <a:xfrm>
            <a:off x="1533848" y="7780927"/>
            <a:ext cx="11110912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quali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standard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e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criteri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per la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tutela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dei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minori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avete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adottato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nella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vostra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Società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ahoma" pitchFamily="34" charset="0"/>
              </a:rPr>
              <a:t>sportiva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</a:rPr>
              <a:t>? 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22350" y="1492250"/>
            <a:ext cx="10958513" cy="71675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defTabSz="830263" hangingPunct="1"/>
            <a:endParaRPr lang="en-US" sz="2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3021013" y="2111375"/>
            <a:ext cx="7475537" cy="6042025"/>
            <a:chOff x="1247" y="981"/>
            <a:chExt cx="3311" cy="2676"/>
          </a:xfrm>
        </p:grpSpPr>
        <p:sp>
          <p:nvSpPr>
            <p:cNvPr id="17434" name="AutoShape 5"/>
            <p:cNvSpPr>
              <a:spLocks noChangeArrowheads="1"/>
            </p:cNvSpPr>
            <p:nvPr/>
          </p:nvSpPr>
          <p:spPr bwMode="auto">
            <a:xfrm>
              <a:off x="2517" y="2024"/>
              <a:ext cx="726" cy="590"/>
            </a:xfrm>
            <a:prstGeom prst="hexagon">
              <a:avLst>
                <a:gd name="adj" fmla="val 30763"/>
                <a:gd name="vf" fmla="val 11547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AutoShape 6"/>
            <p:cNvSpPr>
              <a:spLocks noChangeArrowheads="1"/>
            </p:cNvSpPr>
            <p:nvPr/>
          </p:nvSpPr>
          <p:spPr bwMode="auto">
            <a:xfrm>
              <a:off x="2245" y="1842"/>
              <a:ext cx="1270" cy="998"/>
            </a:xfrm>
            <a:prstGeom prst="hexagon">
              <a:avLst>
                <a:gd name="adj" fmla="val 31814"/>
                <a:gd name="vf" fmla="val 11547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AutoShape 7"/>
            <p:cNvSpPr>
              <a:spLocks noChangeArrowheads="1"/>
            </p:cNvSpPr>
            <p:nvPr/>
          </p:nvSpPr>
          <p:spPr bwMode="auto">
            <a:xfrm>
              <a:off x="2018" y="1616"/>
              <a:ext cx="1724" cy="1406"/>
            </a:xfrm>
            <a:prstGeom prst="hexagon">
              <a:avLst>
                <a:gd name="adj" fmla="val 30654"/>
                <a:gd name="vf" fmla="val 11547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AutoShape 8"/>
            <p:cNvSpPr>
              <a:spLocks noChangeArrowheads="1"/>
            </p:cNvSpPr>
            <p:nvPr/>
          </p:nvSpPr>
          <p:spPr bwMode="auto">
            <a:xfrm>
              <a:off x="1791" y="1434"/>
              <a:ext cx="2222" cy="1769"/>
            </a:xfrm>
            <a:prstGeom prst="hexagon">
              <a:avLst>
                <a:gd name="adj" fmla="val 31402"/>
                <a:gd name="vf" fmla="val 11547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AutoShape 9"/>
            <p:cNvSpPr>
              <a:spLocks noChangeArrowheads="1"/>
            </p:cNvSpPr>
            <p:nvPr/>
          </p:nvSpPr>
          <p:spPr bwMode="auto">
            <a:xfrm>
              <a:off x="1520" y="1207"/>
              <a:ext cx="2721" cy="2223"/>
            </a:xfrm>
            <a:prstGeom prst="hexagon">
              <a:avLst>
                <a:gd name="adj" fmla="val 30601"/>
                <a:gd name="vf" fmla="val 11547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AutoShape 10"/>
            <p:cNvSpPr>
              <a:spLocks noChangeArrowheads="1"/>
            </p:cNvSpPr>
            <p:nvPr/>
          </p:nvSpPr>
          <p:spPr bwMode="auto">
            <a:xfrm>
              <a:off x="1247" y="981"/>
              <a:ext cx="3311" cy="2676"/>
            </a:xfrm>
            <a:prstGeom prst="hexagon">
              <a:avLst>
                <a:gd name="adj" fmla="val 30932"/>
                <a:gd name="vf" fmla="val 115470"/>
              </a:avLst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11"/>
            <p:cNvSpPr>
              <a:spLocks noChangeShapeType="1"/>
            </p:cNvSpPr>
            <p:nvPr/>
          </p:nvSpPr>
          <p:spPr bwMode="auto">
            <a:xfrm>
              <a:off x="2064" y="981"/>
              <a:ext cx="1678" cy="26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41" name="Line 12"/>
            <p:cNvSpPr>
              <a:spLocks noChangeShapeType="1"/>
            </p:cNvSpPr>
            <p:nvPr/>
          </p:nvSpPr>
          <p:spPr bwMode="auto">
            <a:xfrm flipH="1">
              <a:off x="2064" y="981"/>
              <a:ext cx="1632" cy="267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42" name="Line 13"/>
            <p:cNvSpPr>
              <a:spLocks noChangeShapeType="1"/>
            </p:cNvSpPr>
            <p:nvPr/>
          </p:nvSpPr>
          <p:spPr bwMode="auto">
            <a:xfrm>
              <a:off x="1247" y="2296"/>
              <a:ext cx="331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12" name="Rectangle 14"/>
          <p:cNvSpPr>
            <a:spLocks noChangeArrowheads="1"/>
          </p:cNvSpPr>
          <p:nvPr/>
        </p:nvSpPr>
        <p:spPr bwMode="auto">
          <a:xfrm>
            <a:off x="3635375" y="8972550"/>
            <a:ext cx="512763" cy="5762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6399213" y="8972550"/>
            <a:ext cx="511175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9471025" y="9013825"/>
            <a:ext cx="512763" cy="5746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17"/>
          <p:cNvSpPr txBox="1">
            <a:spLocks noChangeArrowheads="1"/>
          </p:cNvSpPr>
          <p:nvPr/>
        </p:nvSpPr>
        <p:spPr bwMode="auto">
          <a:xfrm>
            <a:off x="2917825" y="8997950"/>
            <a:ext cx="534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defTabSz="8302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</a:t>
            </a:r>
          </a:p>
        </p:txBody>
      </p:sp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4689475" y="9005888"/>
            <a:ext cx="1608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defTabSz="8302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PARTE</a:t>
            </a:r>
          </a:p>
        </p:txBody>
      </p:sp>
      <p:sp>
        <p:nvSpPr>
          <p:cNvPr id="17417" name="Text Box 19"/>
          <p:cNvSpPr txBox="1">
            <a:spLocks noChangeArrowheads="1"/>
          </p:cNvSpPr>
          <p:nvPr/>
        </p:nvSpPr>
        <p:spPr bwMode="auto">
          <a:xfrm>
            <a:off x="7219950" y="9075738"/>
            <a:ext cx="22494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defTabSz="830263" hangingPunct="1"/>
            <a:r>
              <a:rPr lang="it-IT" sz="23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 ANCORA</a:t>
            </a:r>
          </a:p>
        </p:txBody>
      </p:sp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4503738" y="1600200"/>
            <a:ext cx="425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 defTabSz="830263" hangingPunct="1"/>
            <a:r>
              <a:rPr lang="it-IT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1.Bambini e organizzazione</a:t>
            </a: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>
            <a:off x="4627563" y="8154988"/>
            <a:ext cx="4251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defTabSz="830263" hangingPunct="1"/>
            <a:r>
              <a:rPr lang="it-IT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 Sviluppo e formazione</a:t>
            </a: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9575800" y="2624138"/>
            <a:ext cx="18415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 defTabSz="830263" hangingPunct="1"/>
            <a:r>
              <a:rPr lang="it-IT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2.Policy e procedure  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9475788" y="6823075"/>
            <a:ext cx="25717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 defTabSz="830263" hangingPunct="1"/>
            <a:r>
              <a:rPr lang="it-IT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 Prevenzione danni ai minori  </a:t>
            </a:r>
          </a:p>
        </p:txBody>
      </p:sp>
      <p:sp>
        <p:nvSpPr>
          <p:cNvPr id="17422" name="Text Box 24"/>
          <p:cNvSpPr txBox="1">
            <a:spLocks noChangeArrowheads="1"/>
          </p:cNvSpPr>
          <p:nvPr/>
        </p:nvSpPr>
        <p:spPr bwMode="auto">
          <a:xfrm>
            <a:off x="1389063" y="2828925"/>
            <a:ext cx="26543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 defTabSz="830263" hangingPunct="1"/>
            <a:r>
              <a:rPr lang="it-IT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6. Supervisione e verifica  </a:t>
            </a: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1317625" y="6924675"/>
            <a:ext cx="27670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algn="l" defTabSz="830263" hangingPunct="1"/>
            <a:r>
              <a:rPr lang="it-IT"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5. Informazione        e comunicazione  </a:t>
            </a:r>
          </a:p>
        </p:txBody>
      </p:sp>
      <p:sp>
        <p:nvSpPr>
          <p:cNvPr id="17424" name="AutoShape 26"/>
          <p:cNvSpPr>
            <a:spLocks noChangeArrowheads="1"/>
          </p:cNvSpPr>
          <p:nvPr/>
        </p:nvSpPr>
        <p:spPr bwMode="auto">
          <a:xfrm>
            <a:off x="5565775" y="2212975"/>
            <a:ext cx="2233613" cy="1901825"/>
          </a:xfrm>
          <a:custGeom>
            <a:avLst/>
            <a:gdLst>
              <a:gd name="T0" fmla="*/ 202101729 w 21600"/>
              <a:gd name="T1" fmla="*/ 83725460 h 21600"/>
              <a:gd name="T2" fmla="*/ 115486799 w 21600"/>
              <a:gd name="T3" fmla="*/ 167450832 h 21600"/>
              <a:gd name="T4" fmla="*/ 28871725 w 21600"/>
              <a:gd name="T5" fmla="*/ 83725460 h 21600"/>
              <a:gd name="T6" fmla="*/ 11548679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AutoShape 55"/>
          <p:cNvSpPr>
            <a:spLocks noChangeArrowheads="1"/>
          </p:cNvSpPr>
          <p:nvPr/>
        </p:nvSpPr>
        <p:spPr bwMode="auto">
          <a:xfrm rot="-3506514">
            <a:off x="3989387" y="2995613"/>
            <a:ext cx="1927225" cy="2089150"/>
          </a:xfrm>
          <a:custGeom>
            <a:avLst/>
            <a:gdLst>
              <a:gd name="T0" fmla="*/ 150459338 w 21600"/>
              <a:gd name="T1" fmla="*/ 101031185 h 21600"/>
              <a:gd name="T2" fmla="*/ 85976800 w 21600"/>
              <a:gd name="T3" fmla="*/ 202062370 h 21600"/>
              <a:gd name="T4" fmla="*/ 21494178 w 21600"/>
              <a:gd name="T5" fmla="*/ 101031185 h 21600"/>
              <a:gd name="T6" fmla="*/ 85976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63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27" name="AutoShape 64"/>
          <p:cNvSpPr>
            <a:spLocks noChangeArrowheads="1"/>
          </p:cNvSpPr>
          <p:nvPr/>
        </p:nvSpPr>
        <p:spPr bwMode="auto">
          <a:xfrm rot="-7307937">
            <a:off x="4062412" y="5083176"/>
            <a:ext cx="1927225" cy="2089150"/>
          </a:xfrm>
          <a:custGeom>
            <a:avLst/>
            <a:gdLst>
              <a:gd name="T0" fmla="*/ 150459338 w 21600"/>
              <a:gd name="T1" fmla="*/ 101031185 h 21600"/>
              <a:gd name="T2" fmla="*/ 85976800 w 21600"/>
              <a:gd name="T3" fmla="*/ 202062370 h 21600"/>
              <a:gd name="T4" fmla="*/ 21494178 w 21600"/>
              <a:gd name="T5" fmla="*/ 101031185 h 21600"/>
              <a:gd name="T6" fmla="*/ 85976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AutoShape 65"/>
          <p:cNvSpPr>
            <a:spLocks noChangeArrowheads="1"/>
          </p:cNvSpPr>
          <p:nvPr/>
        </p:nvSpPr>
        <p:spPr bwMode="auto">
          <a:xfrm rot="10800000">
            <a:off x="5799138" y="5956300"/>
            <a:ext cx="1927225" cy="2089150"/>
          </a:xfrm>
          <a:custGeom>
            <a:avLst/>
            <a:gdLst>
              <a:gd name="T0" fmla="*/ 150459338 w 21600"/>
              <a:gd name="T1" fmla="*/ 101031185 h 21600"/>
              <a:gd name="T2" fmla="*/ 85976800 w 21600"/>
              <a:gd name="T3" fmla="*/ 202062370 h 21600"/>
              <a:gd name="T4" fmla="*/ 21494178 w 21600"/>
              <a:gd name="T5" fmla="*/ 101031185 h 21600"/>
              <a:gd name="T6" fmla="*/ 85976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AutoShape 66"/>
          <p:cNvSpPr>
            <a:spLocks noChangeArrowheads="1"/>
          </p:cNvSpPr>
          <p:nvPr/>
        </p:nvSpPr>
        <p:spPr bwMode="auto">
          <a:xfrm rot="3409427">
            <a:off x="7519987" y="3013076"/>
            <a:ext cx="1927225" cy="2089150"/>
          </a:xfrm>
          <a:custGeom>
            <a:avLst/>
            <a:gdLst>
              <a:gd name="T0" fmla="*/ 150459338 w 21600"/>
              <a:gd name="T1" fmla="*/ 101031185 h 21600"/>
              <a:gd name="T2" fmla="*/ 85976800 w 21600"/>
              <a:gd name="T3" fmla="*/ 202062370 h 21600"/>
              <a:gd name="T4" fmla="*/ 21494178 w 21600"/>
              <a:gd name="T5" fmla="*/ 101031185 h 21600"/>
              <a:gd name="T6" fmla="*/ 85976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AutoShape 67"/>
          <p:cNvSpPr>
            <a:spLocks noChangeArrowheads="1"/>
          </p:cNvSpPr>
          <p:nvPr/>
        </p:nvSpPr>
        <p:spPr bwMode="auto">
          <a:xfrm rot="7209232">
            <a:off x="7519987" y="5011738"/>
            <a:ext cx="1927225" cy="2089150"/>
          </a:xfrm>
          <a:custGeom>
            <a:avLst/>
            <a:gdLst>
              <a:gd name="T0" fmla="*/ 150459338 w 21600"/>
              <a:gd name="T1" fmla="*/ 101031185 h 21600"/>
              <a:gd name="T2" fmla="*/ 85976800 w 21600"/>
              <a:gd name="T3" fmla="*/ 202062370 h 21600"/>
              <a:gd name="T4" fmla="*/ 21494178 w 21600"/>
              <a:gd name="T5" fmla="*/ 101031185 h 21600"/>
              <a:gd name="T6" fmla="*/ 859768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Rectangle 68"/>
          <p:cNvSpPr>
            <a:spLocks/>
          </p:cNvSpPr>
          <p:nvPr/>
        </p:nvSpPr>
        <p:spPr bwMode="auto">
          <a:xfrm>
            <a:off x="183058" y="347018"/>
            <a:ext cx="11791950" cy="641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66"/>
                </a:solidFill>
                <a:latin typeface="Tahoma" pitchFamily="34" charset="0"/>
              </a:rPr>
              <a:t>Sicurezza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</a:rPr>
              <a:t> e </a:t>
            </a:r>
            <a:r>
              <a:rPr lang="en-US" b="1" dirty="0" err="1">
                <a:solidFill>
                  <a:srgbClr val="000066"/>
                </a:solidFill>
                <a:latin typeface="Tahoma" pitchFamily="34" charset="0"/>
              </a:rPr>
              <a:t>benessere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ahoma" pitchFamily="34" charset="0"/>
              </a:rPr>
              <a:t>dei</a:t>
            </a:r>
            <a:r>
              <a:rPr lang="en-US" b="1" dirty="0">
                <a:solidFill>
                  <a:srgbClr val="000066"/>
                </a:solidFill>
                <a:latin typeface="Tahoma" pitchFamily="34" charset="0"/>
              </a:rPr>
              <a:t> bambini/e: la </a:t>
            </a:r>
            <a:r>
              <a:rPr lang="en-US" b="1" dirty="0" err="1">
                <a:solidFill>
                  <a:srgbClr val="000066"/>
                </a:solidFill>
                <a:latin typeface="Tahoma" pitchFamily="34" charset="0"/>
              </a:rPr>
              <a:t>situazione</a:t>
            </a:r>
            <a:endParaRPr lang="it-IT" b="1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35" name="Immagin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36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21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  <p:pic>
        <p:nvPicPr>
          <p:cNvPr id="37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0" name="Rectangle 6"/>
          <p:cNvSpPr>
            <a:spLocks/>
          </p:cNvSpPr>
          <p:nvPr/>
        </p:nvSpPr>
        <p:spPr bwMode="auto">
          <a:xfrm>
            <a:off x="669752" y="1474421"/>
            <a:ext cx="6156449" cy="95410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ahoma" pitchFamily="34" charset="0"/>
              </a:rPr>
              <a:t>tipologie</a:t>
            </a:r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ahoma" pitchFamily="34" charset="0"/>
              </a:rPr>
              <a:t>di</a:t>
            </a:r>
            <a:r>
              <a:rPr lang="en-US" sz="28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ahoma" pitchFamily="34" charset="0"/>
              </a:rPr>
              <a:t>società</a:t>
            </a:r>
            <a:r>
              <a:rPr lang="en-US" sz="28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ahoma" pitchFamily="34" charset="0"/>
              </a:rPr>
              <a:t>presenti</a:t>
            </a:r>
            <a:r>
              <a:rPr lang="en-US" sz="28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2800" b="1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en-US" sz="2800" b="1" dirty="0" err="1" smtClean="0">
                <a:solidFill>
                  <a:schemeClr val="accent2"/>
                </a:solidFill>
                <a:latin typeface="Tahoma" pitchFamily="34" charset="0"/>
              </a:rPr>
              <a:t>sul</a:t>
            </a:r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ahoma" pitchFamily="34" charset="0"/>
              </a:rPr>
              <a:t>territorio</a:t>
            </a:r>
            <a:endParaRPr lang="it-IT" sz="28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9461" name="Rectangle 7"/>
          <p:cNvSpPr>
            <a:spLocks/>
          </p:cNvSpPr>
          <p:nvPr/>
        </p:nvSpPr>
        <p:spPr bwMode="auto">
          <a:xfrm>
            <a:off x="10462840" y="8477200"/>
            <a:ext cx="2170786" cy="27699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0066"/>
                </a:solidFill>
                <a:latin typeface="Tahoma" pitchFamily="34" charset="0"/>
              </a:rPr>
              <a:t>Indagine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1200" b="1" dirty="0" err="1">
                <a:solidFill>
                  <a:srgbClr val="000066"/>
                </a:solidFill>
                <a:latin typeface="Tahoma" pitchFamily="34" charset="0"/>
              </a:rPr>
              <a:t>francese</a:t>
            </a:r>
            <a:r>
              <a:rPr lang="en-US" sz="1200" b="1" dirty="0">
                <a:solidFill>
                  <a:srgbClr val="000066"/>
                </a:solidFill>
                <a:latin typeface="Tahoma" pitchFamily="34" charset="0"/>
              </a:rPr>
              <a:t> - 2011 </a:t>
            </a:r>
            <a:endParaRPr lang="it-IT" sz="12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741760" y="3270250"/>
            <a:ext cx="6264696" cy="132343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Hanno come fine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principale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la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competizione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e come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riferimento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il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campione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e la performance.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Fanno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una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netta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distinzione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tra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finalità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sportive e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bisogni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del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territorio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 </a:t>
            </a:r>
            <a:endParaRPr lang="it-IT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7113" name="Rectangle 9"/>
          <p:cNvSpPr>
            <a:spLocks/>
          </p:cNvSpPr>
          <p:nvPr/>
        </p:nvSpPr>
        <p:spPr bwMode="auto">
          <a:xfrm>
            <a:off x="597744" y="2573338"/>
            <a:ext cx="6637337" cy="579437"/>
          </a:xfrm>
          <a:prstGeom prst="rect">
            <a:avLst/>
          </a:prstGeom>
          <a:solidFill>
            <a:srgbClr val="CC0000"/>
          </a:solidFill>
          <a:ln w="12700">
            <a:noFill/>
            <a:miter lim="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A) </a:t>
            </a:r>
            <a:r>
              <a:rPr lang="en-US" sz="3200" b="1" dirty="0" err="1">
                <a:solidFill>
                  <a:schemeClr val="bg1"/>
                </a:solidFill>
                <a:latin typeface="Tahoma" pitchFamily="34" charset="0"/>
              </a:rPr>
              <a:t>società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 sportive ‘</a:t>
            </a:r>
            <a:r>
              <a:rPr lang="en-US" sz="2800" b="1" dirty="0" err="1">
                <a:solidFill>
                  <a:schemeClr val="bg1"/>
                </a:solidFill>
                <a:latin typeface="Tahoma" pitchFamily="34" charset="0"/>
              </a:rPr>
              <a:t>tradizionali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</a:rPr>
              <a:t>’</a:t>
            </a:r>
            <a:endParaRPr lang="it-IT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813769" y="5589329"/>
            <a:ext cx="6192688" cy="10156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Per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queste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società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lo sport non è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selezione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ed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è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una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risorsa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messa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a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disposizione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dei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giovani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affinchè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possano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vincere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nella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vita</a:t>
            </a:r>
            <a:endParaRPr lang="it-IT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597744" y="4929644"/>
            <a:ext cx="6552727" cy="523220"/>
          </a:xfrm>
          <a:prstGeom prst="rect">
            <a:avLst/>
          </a:prstGeom>
          <a:solidFill>
            <a:srgbClr val="FFFF00"/>
          </a:solidFill>
          <a:ln w="12700">
            <a:noFill/>
            <a:miter lim="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B) </a:t>
            </a: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</a:rPr>
              <a:t>società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 sportive ‘</a:t>
            </a: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</a:rPr>
              <a:t>militanti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’</a:t>
            </a:r>
            <a:endParaRPr lang="it-IT" sz="28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7116" name="Rectangle 12"/>
          <p:cNvSpPr>
            <a:spLocks/>
          </p:cNvSpPr>
          <p:nvPr/>
        </p:nvSpPr>
        <p:spPr bwMode="auto">
          <a:xfrm>
            <a:off x="669752" y="7469088"/>
            <a:ext cx="6229151" cy="10156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Sono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votate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al profit,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cerca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il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contatto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con la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popolazione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ma solo per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questioni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di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immagine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o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incrementare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Tahoma" pitchFamily="34" charset="0"/>
              </a:rPr>
              <a:t>l’adesione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.  </a:t>
            </a:r>
            <a:endParaRPr lang="it-IT" sz="2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47117" name="Rectangle 13"/>
          <p:cNvSpPr>
            <a:spLocks/>
          </p:cNvSpPr>
          <p:nvPr/>
        </p:nvSpPr>
        <p:spPr bwMode="auto">
          <a:xfrm>
            <a:off x="597744" y="6801852"/>
            <a:ext cx="6480720" cy="523220"/>
          </a:xfrm>
          <a:prstGeom prst="rect">
            <a:avLst/>
          </a:prstGeom>
          <a:solidFill>
            <a:srgbClr val="FFFF00"/>
          </a:solidFill>
          <a:ln w="12700">
            <a:noFill/>
            <a:miter lim="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C) </a:t>
            </a: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</a:rPr>
              <a:t>società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 sportive ‘</a:t>
            </a:r>
            <a:r>
              <a:rPr lang="en-US" sz="2800" b="1" dirty="0" err="1">
                <a:solidFill>
                  <a:srgbClr val="000066"/>
                </a:solidFill>
                <a:latin typeface="Tahoma" pitchFamily="34" charset="0"/>
              </a:rPr>
              <a:t>impresa</a:t>
            </a:r>
            <a:r>
              <a:rPr lang="en-US" sz="2800" b="1" dirty="0">
                <a:solidFill>
                  <a:srgbClr val="000066"/>
                </a:solidFill>
                <a:latin typeface="Tahoma" pitchFamily="34" charset="0"/>
              </a:rPr>
              <a:t>’</a:t>
            </a:r>
            <a:endParaRPr lang="it-IT" sz="28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7118" name="Rectangle 14"/>
          <p:cNvSpPr>
            <a:spLocks/>
          </p:cNvSpPr>
          <p:nvPr/>
        </p:nvSpPr>
        <p:spPr bwMode="auto">
          <a:xfrm>
            <a:off x="7942560" y="5668888"/>
            <a:ext cx="4702200" cy="3046988"/>
          </a:xfrm>
          <a:prstGeom prst="rect">
            <a:avLst/>
          </a:prstGeom>
          <a:noFill/>
          <a:ln w="12700">
            <a:solidFill>
              <a:schemeClr val="accent2"/>
            </a:solidFill>
            <a:miter lim="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	</a:t>
            </a:r>
            <a:endParaRPr lang="en-US" sz="2400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  <a:t>le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società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sportive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hanno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ancora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un </a:t>
            </a:r>
            <a:r>
              <a:rPr lang="en-US" sz="2400" b="1" dirty="0" err="1">
                <a:solidFill>
                  <a:schemeClr val="accent2"/>
                </a:solidFill>
                <a:latin typeface="Tahoma" pitchFamily="34" charset="0"/>
              </a:rPr>
              <a:t>modesto</a:t>
            </a:r>
            <a:r>
              <a:rPr lang="en-US" sz="24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ahoma" pitchFamily="34" charset="0"/>
              </a:rPr>
              <a:t>effetto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                                      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nel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favorire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integrazione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ed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educazione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giovanile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,                                                                                       e solo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comunque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in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riferimento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2400" dirty="0" smtClean="0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en-US" sz="2400" dirty="0" err="1" smtClean="0">
                <a:solidFill>
                  <a:schemeClr val="accent2"/>
                </a:solidFill>
                <a:latin typeface="Tahoma" pitchFamily="34" charset="0"/>
              </a:rPr>
              <a:t>alle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itchFamily="34" charset="0"/>
              </a:rPr>
              <a:t>tipologie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</a:rPr>
              <a:t> B e 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</a:rPr>
              <a:t>C</a:t>
            </a:r>
          </a:p>
          <a:p>
            <a:endParaRPr lang="it-IT" sz="2400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15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870552" y="1996480"/>
            <a:ext cx="4824810" cy="32403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r" hangingPunct="1"/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quanto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lo sport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può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essere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uno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strumento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per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migliorare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la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convivenza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nei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nostri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quartieri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o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mitigarne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rischi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 e ‘</a:t>
            </a:r>
            <a:r>
              <a:rPr lang="en-US" sz="3200" b="1" dirty="0" err="1">
                <a:solidFill>
                  <a:schemeClr val="accent2"/>
                </a:solidFill>
                <a:latin typeface="Tahoma" pitchFamily="34" charset="0"/>
              </a:rPr>
              <a:t>ferite</a:t>
            </a:r>
            <a:r>
              <a:rPr lang="en-US" sz="3200" b="1" dirty="0">
                <a:solidFill>
                  <a:schemeClr val="accent2"/>
                </a:solidFill>
                <a:latin typeface="Tahoma" pitchFamily="34" charset="0"/>
              </a:rPr>
              <a:t>’ ?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5696" y="556320"/>
            <a:ext cx="120980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 anchor="ctr"/>
          <a:lstStyle/>
          <a:p>
            <a:pPr algn="l" hangingPunct="1"/>
            <a:r>
              <a:rPr lang="en-US" sz="4000" b="1" dirty="0" err="1">
                <a:solidFill>
                  <a:srgbClr val="000066"/>
                </a:solidFill>
                <a:latin typeface="Tahoma" pitchFamily="34" charset="0"/>
              </a:rPr>
              <a:t>Dal</a:t>
            </a:r>
            <a:r>
              <a:rPr lang="en-US" sz="4000" b="1" dirty="0">
                <a:solidFill>
                  <a:srgbClr val="000066"/>
                </a:solidFill>
                <a:latin typeface="Tahoma" pitchFamily="34" charset="0"/>
              </a:rPr>
              <a:t> dire al 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</a:rPr>
              <a:t>fare/3 </a:t>
            </a:r>
            <a:r>
              <a:rPr lang="en-US" sz="4000" b="1" dirty="0" err="1" smtClean="0">
                <a:solidFill>
                  <a:srgbClr val="000066"/>
                </a:solidFill>
                <a:latin typeface="Tahoma" pitchFamily="34" charset="0"/>
              </a:rPr>
              <a:t>Società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ahoma" pitchFamily="34" charset="0"/>
              </a:rPr>
              <a:t>sportiva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</a:rPr>
              <a:t> e </a:t>
            </a:r>
            <a:r>
              <a:rPr lang="en-US" sz="4000" b="1" dirty="0" err="1" smtClean="0">
                <a:solidFill>
                  <a:srgbClr val="000066"/>
                </a:solidFill>
                <a:latin typeface="Tahoma" pitchFamily="34" charset="0"/>
              </a:rPr>
              <a:t>comunità</a:t>
            </a:r>
            <a:r>
              <a:rPr lang="en-US" sz="4000" b="1" dirty="0" smtClean="0">
                <a:solidFill>
                  <a:srgbClr val="000066"/>
                </a:solidFill>
                <a:latin typeface="Tahoma" pitchFamily="34" charset="0"/>
              </a:rPr>
              <a:t>  </a:t>
            </a:r>
            <a:endParaRPr lang="it-IT" sz="40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l" hangingPunct="1"/>
            <a:endParaRPr lang="en-US" sz="40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8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19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22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47112" grpId="0"/>
      <p:bldP spid="47113" grpId="0" animBg="1"/>
      <p:bldP spid="47114" grpId="0"/>
      <p:bldP spid="47115" grpId="0" animBg="1"/>
      <p:bldP spid="47116" grpId="0"/>
      <p:bldP spid="47117" grpId="0" animBg="1"/>
      <p:bldP spid="47118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938934" y="-876018"/>
            <a:ext cx="262697" cy="60837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endParaRPr lang="en-US" sz="31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327159" name="Rectangle 55"/>
          <p:cNvSpPr>
            <a:spLocks noChangeArrowheads="1"/>
          </p:cNvSpPr>
          <p:nvPr/>
        </p:nvSpPr>
        <p:spPr bwMode="auto">
          <a:xfrm>
            <a:off x="943752" y="7480018"/>
            <a:ext cx="2722880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949" tIns="65475" rIns="130949" bIns="65475">
            <a:spAutoFit/>
          </a:bodyPr>
          <a:lstStyle/>
          <a:p>
            <a:pPr algn="l" eaLnBrk="0" hangingPunct="0"/>
            <a:r>
              <a:rPr lang="it-IT" sz="1700" b="1" dirty="0">
                <a:solidFill>
                  <a:srgbClr val="003399"/>
                </a:solidFill>
                <a:latin typeface="Verdana" pitchFamily="34" charset="0"/>
              </a:rPr>
              <a:t>So che esiste? Cosa conosco?</a:t>
            </a:r>
            <a:endParaRPr lang="en-US" sz="17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327164" name="Rectangle 60"/>
          <p:cNvSpPr>
            <a:spLocks noChangeArrowheads="1"/>
          </p:cNvSpPr>
          <p:nvPr/>
        </p:nvSpPr>
        <p:spPr bwMode="auto">
          <a:xfrm>
            <a:off x="946010" y="6305974"/>
            <a:ext cx="2930596" cy="9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949" tIns="65475" rIns="130949" bIns="65475">
            <a:spAutoFit/>
          </a:bodyPr>
          <a:lstStyle/>
          <a:p>
            <a:pPr algn="l" eaLnBrk="0" hangingPunct="0"/>
            <a:r>
              <a:rPr lang="it-IT" sz="1700" b="1" dirty="0">
                <a:solidFill>
                  <a:srgbClr val="003399"/>
                </a:solidFill>
                <a:latin typeface="Verdana" pitchFamily="34" charset="0"/>
              </a:rPr>
              <a:t>È in grado di offrire qualcosa di utile/ interessante?</a:t>
            </a:r>
            <a:endParaRPr lang="en-US" sz="17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327165" name="Rectangle 61"/>
          <p:cNvSpPr>
            <a:spLocks noChangeArrowheads="1"/>
          </p:cNvSpPr>
          <p:nvPr/>
        </p:nvSpPr>
        <p:spPr bwMode="auto">
          <a:xfrm>
            <a:off x="925689" y="5328356"/>
            <a:ext cx="2930596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949" tIns="65475" rIns="130949" bIns="65475">
            <a:spAutoFit/>
          </a:bodyPr>
          <a:lstStyle/>
          <a:p>
            <a:pPr algn="l" eaLnBrk="0" hangingPunct="0"/>
            <a:r>
              <a:rPr lang="it-IT" sz="1700" b="1" dirty="0">
                <a:solidFill>
                  <a:srgbClr val="003399"/>
                </a:solidFill>
                <a:latin typeface="Verdana" pitchFamily="34" charset="0"/>
              </a:rPr>
              <a:t>Sa fare bene quello che si propone/offre?</a:t>
            </a:r>
            <a:endParaRPr lang="en-US" sz="17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327166" name="Rectangle 62"/>
          <p:cNvSpPr>
            <a:spLocks noChangeArrowheads="1"/>
          </p:cNvSpPr>
          <p:nvPr/>
        </p:nvSpPr>
        <p:spPr bwMode="auto">
          <a:xfrm>
            <a:off x="925689" y="4201725"/>
            <a:ext cx="3741138" cy="91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949" tIns="65475" rIns="130949" bIns="65475">
            <a:spAutoFit/>
          </a:bodyPr>
          <a:lstStyle/>
          <a:p>
            <a:pPr algn="l" eaLnBrk="0" hangingPunct="0"/>
            <a:r>
              <a:rPr lang="it-IT" sz="1700" b="1" dirty="0">
                <a:solidFill>
                  <a:srgbClr val="003399"/>
                </a:solidFill>
                <a:latin typeface="Verdana" pitchFamily="34" charset="0"/>
              </a:rPr>
              <a:t>È in grado di offrire qualcosa di diverso/</a:t>
            </a:r>
          </a:p>
          <a:p>
            <a:pPr algn="l" eaLnBrk="0" hangingPunct="0"/>
            <a:r>
              <a:rPr lang="it-IT" sz="1700" b="1" dirty="0">
                <a:solidFill>
                  <a:srgbClr val="003399"/>
                </a:solidFill>
                <a:latin typeface="Verdana" pitchFamily="34" charset="0"/>
              </a:rPr>
              <a:t>distintivo/migliore di altri?</a:t>
            </a:r>
            <a:endParaRPr lang="en-US" sz="17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1327167" name="Rectangle 63"/>
          <p:cNvSpPr>
            <a:spLocks noChangeArrowheads="1"/>
          </p:cNvSpPr>
          <p:nvPr/>
        </p:nvSpPr>
        <p:spPr bwMode="auto">
          <a:xfrm>
            <a:off x="925690" y="3136054"/>
            <a:ext cx="340247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949" tIns="65475" rIns="130949" bIns="65475">
            <a:spAutoFit/>
          </a:bodyPr>
          <a:lstStyle/>
          <a:p>
            <a:pPr algn="l" eaLnBrk="0" hangingPunct="0"/>
            <a:r>
              <a:rPr lang="it-IT" sz="1700" b="1" dirty="0">
                <a:solidFill>
                  <a:srgbClr val="003399"/>
                </a:solidFill>
                <a:latin typeface="Verdana" pitchFamily="34" charset="0"/>
              </a:rPr>
              <a:t>Offre qualcosa di unico/insuperabile?</a:t>
            </a:r>
            <a:endParaRPr lang="en-US" sz="17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27656" name="AutoShape 64"/>
          <p:cNvSpPr>
            <a:spLocks noChangeArrowheads="1"/>
          </p:cNvSpPr>
          <p:nvPr/>
        </p:nvSpPr>
        <p:spPr bwMode="auto">
          <a:xfrm>
            <a:off x="3910112" y="7532330"/>
            <a:ext cx="5017122" cy="69011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130046" tIns="65023" rIns="130046" bIns="65023" anchor="ctr">
            <a:spAutoFit/>
          </a:bodyPr>
          <a:lstStyle/>
          <a:p>
            <a:pPr algn="l" eaLnBrk="0" hangingPunct="0"/>
            <a:endParaRPr lang="en-GB" sz="32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27657" name="Text Box 69"/>
          <p:cNvSpPr txBox="1">
            <a:spLocks noChangeArrowheads="1"/>
          </p:cNvSpPr>
          <p:nvPr/>
        </p:nvSpPr>
        <p:spPr bwMode="auto">
          <a:xfrm>
            <a:off x="4628084" y="7644836"/>
            <a:ext cx="3301423" cy="623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l" eaLnBrk="0" hangingPunct="0"/>
            <a:r>
              <a:rPr lang="it-IT" sz="3200" b="1" dirty="0">
                <a:latin typeface="Tahoma" pitchFamily="34" charset="0"/>
              </a:rPr>
              <a:t>CONOSCENZA</a:t>
            </a:r>
            <a:endParaRPr lang="en-US" sz="3200" b="1" dirty="0">
              <a:latin typeface="Tahoma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467783" y="6360156"/>
            <a:ext cx="3886320" cy="632190"/>
            <a:chOff x="3738555" y="4039215"/>
            <a:chExt cx="2571768" cy="443214"/>
          </a:xfrm>
        </p:grpSpPr>
        <p:sp>
          <p:nvSpPr>
            <p:cNvPr id="27679" name="AutoShape 65"/>
            <p:cNvSpPr>
              <a:spLocks noChangeArrowheads="1"/>
            </p:cNvSpPr>
            <p:nvPr/>
          </p:nvSpPr>
          <p:spPr bwMode="auto">
            <a:xfrm>
              <a:off x="3738555" y="4039215"/>
              <a:ext cx="2571768" cy="409973"/>
            </a:xfrm>
            <a:prstGeom prst="roundRect">
              <a:avLst>
                <a:gd name="adj" fmla="val 0"/>
              </a:avLst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0" hangingPunct="0"/>
              <a:endParaRPr lang="en-GB" sz="3200" dirty="0">
                <a:solidFill>
                  <a:srgbClr val="003399"/>
                </a:solidFill>
                <a:latin typeface="Bookman Old Style" pitchFamily="18" charset="0"/>
              </a:endParaRPr>
            </a:p>
          </p:txBody>
        </p:sp>
        <p:sp>
          <p:nvSpPr>
            <p:cNvPr id="27680" name="Text Box 70"/>
            <p:cNvSpPr txBox="1">
              <a:spLocks noChangeArrowheads="1"/>
            </p:cNvSpPr>
            <p:nvPr/>
          </p:nvSpPr>
          <p:spPr bwMode="auto">
            <a:xfrm>
              <a:off x="4258069" y="4072457"/>
              <a:ext cx="1965412" cy="4099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it-IT" sz="3200" b="1" dirty="0">
                  <a:latin typeface="Tahoma" pitchFamily="34" charset="0"/>
                </a:rPr>
                <a:t>RILEVANZA</a:t>
              </a:r>
              <a:endParaRPr lang="en-US" sz="3200" b="1" dirty="0">
                <a:latin typeface="Tahoma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808707" y="5182095"/>
            <a:ext cx="3197282" cy="646985"/>
            <a:chOff x="3998913" y="3210237"/>
            <a:chExt cx="2115239" cy="455619"/>
          </a:xfrm>
        </p:grpSpPr>
        <p:sp>
          <p:nvSpPr>
            <p:cNvPr id="27677" name="AutoShape 66"/>
            <p:cNvSpPr>
              <a:spLocks noChangeArrowheads="1"/>
            </p:cNvSpPr>
            <p:nvPr/>
          </p:nvSpPr>
          <p:spPr bwMode="auto">
            <a:xfrm>
              <a:off x="3998913" y="3210237"/>
              <a:ext cx="1981200" cy="4556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0" hangingPunct="0"/>
              <a:endParaRPr lang="en-GB" sz="3200" dirty="0">
                <a:solidFill>
                  <a:srgbClr val="003399"/>
                </a:solidFill>
                <a:latin typeface="Bookman Old Style" pitchFamily="18" charset="0"/>
              </a:endParaRPr>
            </a:p>
          </p:txBody>
        </p:sp>
        <p:sp>
          <p:nvSpPr>
            <p:cNvPr id="27678" name="Text Box 71"/>
            <p:cNvSpPr txBox="1">
              <a:spLocks noChangeArrowheads="1"/>
            </p:cNvSpPr>
            <p:nvPr/>
          </p:nvSpPr>
          <p:spPr bwMode="auto">
            <a:xfrm>
              <a:off x="4268920" y="3252818"/>
              <a:ext cx="1845232" cy="4118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it-IT" sz="3200" b="1" dirty="0">
                  <a:latin typeface="Tahoma" pitchFamily="34" charset="0"/>
                </a:rPr>
                <a:t>EFFICACIA</a:t>
              </a:r>
              <a:endParaRPr lang="en-US" sz="3200" b="1" dirty="0">
                <a:latin typeface="Tahoma" pitchFamily="34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808707" y="4201097"/>
            <a:ext cx="2994676" cy="1129778"/>
            <a:chOff x="3998913" y="2521154"/>
            <a:chExt cx="1981200" cy="793181"/>
          </a:xfrm>
        </p:grpSpPr>
        <p:sp>
          <p:nvSpPr>
            <p:cNvPr id="27675" name="AutoShape 67"/>
            <p:cNvSpPr>
              <a:spLocks noChangeArrowheads="1"/>
            </p:cNvSpPr>
            <p:nvPr/>
          </p:nvSpPr>
          <p:spPr bwMode="auto">
            <a:xfrm>
              <a:off x="3998913" y="2521154"/>
              <a:ext cx="1981200" cy="454229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0" hangingPunct="0"/>
              <a:endParaRPr lang="en-GB" sz="3200" dirty="0">
                <a:solidFill>
                  <a:srgbClr val="003399"/>
                </a:solidFill>
                <a:latin typeface="Bookman Old Style" pitchFamily="18" charset="0"/>
              </a:endParaRPr>
            </a:p>
          </p:txBody>
        </p:sp>
        <p:sp>
          <p:nvSpPr>
            <p:cNvPr id="27676" name="Text Box 72"/>
            <p:cNvSpPr txBox="1">
              <a:spLocks noChangeArrowheads="1"/>
            </p:cNvSpPr>
            <p:nvPr/>
          </p:nvSpPr>
          <p:spPr bwMode="auto">
            <a:xfrm>
              <a:off x="4029869" y="2558054"/>
              <a:ext cx="1950244" cy="756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it-IT" sz="3200" b="1" dirty="0">
                  <a:latin typeface="Tahoma" pitchFamily="34" charset="0"/>
                </a:rPr>
                <a:t>VANTAGGIO</a:t>
              </a:r>
              <a:endParaRPr lang="en-US" sz="3200" b="1" dirty="0">
                <a:latin typeface="Tahoma" pitchFamily="34" charset="0"/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036742" y="3174933"/>
            <a:ext cx="2277201" cy="646986"/>
            <a:chOff x="4171950" y="1798989"/>
            <a:chExt cx="1506538" cy="454914"/>
          </a:xfrm>
        </p:grpSpPr>
        <p:sp>
          <p:nvSpPr>
            <p:cNvPr id="27673" name="AutoShape 68"/>
            <p:cNvSpPr>
              <a:spLocks noChangeArrowheads="1"/>
            </p:cNvSpPr>
            <p:nvPr/>
          </p:nvSpPr>
          <p:spPr bwMode="auto">
            <a:xfrm>
              <a:off x="4171950" y="1798989"/>
              <a:ext cx="1506538" cy="454914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0" hangingPunct="0"/>
              <a:endParaRPr lang="en-GB" sz="3200" dirty="0">
                <a:solidFill>
                  <a:srgbClr val="003399"/>
                </a:solidFill>
                <a:latin typeface="Bookman Old Style" pitchFamily="18" charset="0"/>
              </a:endParaRPr>
            </a:p>
          </p:txBody>
        </p:sp>
        <p:sp>
          <p:nvSpPr>
            <p:cNvPr id="27674" name="Text Box 73"/>
            <p:cNvSpPr txBox="1">
              <a:spLocks noChangeArrowheads="1"/>
            </p:cNvSpPr>
            <p:nvPr/>
          </p:nvSpPr>
          <p:spPr bwMode="auto">
            <a:xfrm>
              <a:off x="4233052" y="1836362"/>
              <a:ext cx="1445436" cy="4111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/>
              <a:r>
                <a:rPr lang="it-IT" sz="3200" b="1" dirty="0">
                  <a:solidFill>
                    <a:schemeClr val="bg1"/>
                  </a:solidFill>
                  <a:latin typeface="Tahoma" pitchFamily="34" charset="0"/>
                </a:rPr>
                <a:t>LEGAME</a:t>
              </a:r>
              <a:endParaRPr lang="en-US" sz="32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9245" name="Text Box 74"/>
          <p:cNvSpPr txBox="1">
            <a:spLocks noChangeArrowheads="1"/>
          </p:cNvSpPr>
          <p:nvPr/>
        </p:nvSpPr>
        <p:spPr bwMode="auto">
          <a:xfrm>
            <a:off x="9604587" y="7130063"/>
            <a:ext cx="2465158" cy="531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600" b="1" dirty="0">
                <a:solidFill>
                  <a:srgbClr val="003399"/>
                </a:solidFill>
                <a:latin typeface="Tahoma" pitchFamily="34" charset="0"/>
              </a:rPr>
              <a:t>informazione</a:t>
            </a:r>
            <a:endParaRPr lang="en-US" sz="2600" b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9243" name="Text Box 75"/>
          <p:cNvSpPr txBox="1">
            <a:spLocks noChangeArrowheads="1"/>
          </p:cNvSpPr>
          <p:nvPr/>
        </p:nvSpPr>
        <p:spPr bwMode="auto">
          <a:xfrm>
            <a:off x="9268178" y="6064392"/>
            <a:ext cx="2931632" cy="531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600" b="1" dirty="0">
                <a:solidFill>
                  <a:srgbClr val="003399"/>
                </a:solidFill>
                <a:latin typeface="Tahoma" pitchFamily="34" charset="0"/>
              </a:rPr>
              <a:t>attività sportiva</a:t>
            </a:r>
            <a:endParaRPr lang="en-US" sz="2600" b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9241" name="Text Box 76"/>
          <p:cNvSpPr txBox="1">
            <a:spLocks noChangeArrowheads="1"/>
          </p:cNvSpPr>
          <p:nvPr/>
        </p:nvSpPr>
        <p:spPr bwMode="auto">
          <a:xfrm>
            <a:off x="9572978" y="3969173"/>
            <a:ext cx="2150969" cy="931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600" b="1" dirty="0">
                <a:solidFill>
                  <a:srgbClr val="003399"/>
                </a:solidFill>
                <a:latin typeface="Tahoma" pitchFamily="34" charset="0"/>
              </a:rPr>
              <a:t>Eventi/</a:t>
            </a:r>
          </a:p>
          <a:p>
            <a:pPr algn="l" eaLnBrk="0" hangingPunct="0"/>
            <a:r>
              <a:rPr lang="it-IT" sz="2600" b="1" dirty="0">
                <a:solidFill>
                  <a:srgbClr val="003399"/>
                </a:solidFill>
                <a:latin typeface="Tahoma" pitchFamily="34" charset="0"/>
              </a:rPr>
              <a:t>formazione</a:t>
            </a:r>
            <a:endParaRPr lang="en-US" sz="2600" b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9239" name="Text Box 77"/>
          <p:cNvSpPr txBox="1">
            <a:spLocks noChangeArrowheads="1"/>
          </p:cNvSpPr>
          <p:nvPr/>
        </p:nvSpPr>
        <p:spPr bwMode="auto">
          <a:xfrm>
            <a:off x="9442027" y="3341512"/>
            <a:ext cx="2734462" cy="531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600" b="1" dirty="0">
                <a:solidFill>
                  <a:srgbClr val="003399"/>
                </a:solidFill>
                <a:latin typeface="Tahoma" pitchFamily="34" charset="0"/>
              </a:rPr>
              <a:t>partecipazione</a:t>
            </a:r>
            <a:endParaRPr lang="en-US" sz="2600" b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27666" name="Text Box 82"/>
          <p:cNvSpPr txBox="1">
            <a:spLocks noChangeArrowheads="1"/>
          </p:cNvSpPr>
          <p:nvPr/>
        </p:nvSpPr>
        <p:spPr bwMode="auto">
          <a:xfrm>
            <a:off x="7629033" y="2214882"/>
            <a:ext cx="4935502" cy="564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800" b="1" dirty="0">
                <a:solidFill>
                  <a:srgbClr val="000066"/>
                </a:solidFill>
                <a:latin typeface="Bookman Old Style" pitchFamily="18" charset="0"/>
              </a:rPr>
              <a:t>La leva del cambiamento</a:t>
            </a:r>
            <a:endParaRPr lang="en-US" sz="2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7667" name="Text Box 83"/>
          <p:cNvSpPr txBox="1">
            <a:spLocks noChangeArrowheads="1"/>
          </p:cNvSpPr>
          <p:nvPr/>
        </p:nvSpPr>
        <p:spPr bwMode="auto">
          <a:xfrm>
            <a:off x="767645" y="2214882"/>
            <a:ext cx="4172373" cy="564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800" b="1" dirty="0">
                <a:solidFill>
                  <a:srgbClr val="000066"/>
                </a:solidFill>
                <a:latin typeface="Bookman Old Style" pitchFamily="18" charset="0"/>
              </a:rPr>
              <a:t>I livelli di intervento</a:t>
            </a:r>
            <a:endParaRPr lang="en-US" sz="2800" b="1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sp>
        <p:nvSpPr>
          <p:cNvPr id="27668" name="Line 84"/>
          <p:cNvSpPr>
            <a:spLocks noChangeShapeType="1"/>
          </p:cNvSpPr>
          <p:nvPr/>
        </p:nvSpPr>
        <p:spPr bwMode="auto">
          <a:xfrm>
            <a:off x="641209" y="1844605"/>
            <a:ext cx="1200460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it-IT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562187" y="124272"/>
            <a:ext cx="10548338" cy="1126630"/>
          </a:xfrm>
          <a:prstGeom prst="rect">
            <a:avLst/>
          </a:prstGeom>
        </p:spPr>
        <p:txBody>
          <a:bodyPr lIns="130046" tIns="65023" rIns="130046" bIns="65023"/>
          <a:lstStyle/>
          <a:p>
            <a:pPr algn="l" eaLnBrk="0" hangingPunct="0">
              <a:defRPr/>
            </a:pPr>
            <a:r>
              <a:rPr lang="it-IT" sz="5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Gestione o sviluppo?</a:t>
            </a:r>
          </a:p>
        </p:txBody>
      </p:sp>
      <p:cxnSp>
        <p:nvCxnSpPr>
          <p:cNvPr id="49" name="Connettore 2 48"/>
          <p:cNvCxnSpPr/>
          <p:nvPr/>
        </p:nvCxnSpPr>
        <p:spPr>
          <a:xfrm rot="16200000" flipV="1">
            <a:off x="6833165" y="5672667"/>
            <a:ext cx="46623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 Box 75"/>
          <p:cNvSpPr txBox="1">
            <a:spLocks noChangeArrowheads="1"/>
          </p:cNvSpPr>
          <p:nvPr/>
        </p:nvSpPr>
        <p:spPr bwMode="auto">
          <a:xfrm>
            <a:off x="9317850" y="5095805"/>
            <a:ext cx="2779347" cy="531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l" eaLnBrk="0" hangingPunct="0"/>
            <a:r>
              <a:rPr lang="it-IT" sz="2600" b="1" dirty="0">
                <a:solidFill>
                  <a:srgbClr val="003399"/>
                </a:solidFill>
                <a:latin typeface="Tahoma" pitchFamily="34" charset="0"/>
              </a:rPr>
              <a:t>organizzazione</a:t>
            </a:r>
            <a:endParaRPr lang="en-US" sz="2600" b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27672" name="Slide Number Placeholder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 eaLnBrk="0" hangingPunct="0"/>
            <a:fld id="{38110D25-49DC-4986-B24B-D44907A9C142}" type="slidenum">
              <a:rPr lang="it-IT" altLang="it-IT" sz="1700" b="1">
                <a:solidFill>
                  <a:srgbClr val="666699"/>
                </a:solidFill>
                <a:latin typeface="Bodoni"/>
              </a:rPr>
              <a:pPr algn="r" eaLnBrk="0" hangingPunct="0"/>
              <a:t>23</a:t>
            </a:fld>
            <a:endParaRPr lang="it-IT" altLang="it-IT" sz="1700" b="1" dirty="0">
              <a:solidFill>
                <a:srgbClr val="666699"/>
              </a:solidFill>
              <a:latin typeface="Bookman Old Style" pitchFamily="18" charset="0"/>
            </a:endParaRP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4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sp>
        <p:nvSpPr>
          <p:cNvPr id="35" name="Line 84"/>
          <p:cNvSpPr>
            <a:spLocks noChangeShapeType="1"/>
          </p:cNvSpPr>
          <p:nvPr/>
        </p:nvSpPr>
        <p:spPr bwMode="auto">
          <a:xfrm>
            <a:off x="669752" y="8405192"/>
            <a:ext cx="1200460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endParaRPr lang="it-IT"/>
          </a:p>
        </p:txBody>
      </p:sp>
      <p:pic>
        <p:nvPicPr>
          <p:cNvPr id="36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59" grpId="0"/>
      <p:bldP spid="1327164" grpId="0"/>
      <p:bldP spid="1327165" grpId="0"/>
      <p:bldP spid="1327166" grpId="0"/>
      <p:bldP spid="1327167" grpId="0"/>
      <p:bldP spid="9245" grpId="0"/>
      <p:bldP spid="9243" grpId="0"/>
      <p:bldP spid="9241" grpId="0"/>
      <p:bldP spid="9239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97744" y="268288"/>
            <a:ext cx="9102467" cy="86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algn="ctr">
              <a:spcBef>
                <a:spcPct val="50000"/>
              </a:spcBef>
              <a:buFont typeface="Monotype Sorts" pitchFamily="2" charset="2"/>
              <a:buNone/>
            </a:pPr>
            <a:r>
              <a:rPr kumimoji="1" lang="it-IT" sz="4800" b="1" dirty="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Essere dirigenti sportivi oggi</a:t>
            </a:r>
            <a:endParaRPr kumimoji="1" lang="it-IT" sz="4800" b="1" i="1" dirty="0">
              <a:solidFill>
                <a:srgbClr val="003366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auto">
          <a:xfrm rot="5400000">
            <a:off x="3592125" y="2572132"/>
            <a:ext cx="5630898" cy="4916397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lIns="124130" tIns="62065" rIns="124130" bIns="62065" anchor="ctr"/>
          <a:lstStyle/>
          <a:p>
            <a:endParaRPr lang="it-IT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302566" y="1496907"/>
            <a:ext cx="4822613" cy="1125616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lIns="124130" tIns="62065" rIns="124130" bIns="62065">
            <a:spAutoFit/>
          </a:bodyPr>
          <a:lstStyle/>
          <a:p>
            <a:r>
              <a:rPr lang="it-IT" altLang="it-IT" sz="3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Sapere cosa fare </a:t>
            </a:r>
          </a:p>
          <a:p>
            <a:r>
              <a:rPr lang="it-IT" sz="27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(aver chiari gli obiettivi)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207119" y="7437120"/>
            <a:ext cx="5234421" cy="1060983"/>
          </a:xfrm>
          <a:prstGeom prst="rect">
            <a:avLst/>
          </a:prstGeom>
          <a:solidFill>
            <a:srgbClr val="66FFCC"/>
          </a:solidFill>
          <a:ln w="9525" algn="ctr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>
              <a:lnSpc>
                <a:spcPct val="80000"/>
              </a:lnSpc>
            </a:pPr>
            <a:r>
              <a:rPr lang="it-IT" altLang="it-IT" sz="3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Sapere come fare</a:t>
            </a:r>
          </a:p>
          <a:p>
            <a:pPr>
              <a:lnSpc>
                <a:spcPct val="80000"/>
              </a:lnSpc>
            </a:pPr>
            <a:r>
              <a:rPr lang="it-IT" altLang="it-IT" sz="27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(valorizzare le competenze)</a:t>
            </a:r>
            <a:r>
              <a:rPr lang="it-IT" altLang="it-IT" sz="3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it-IT" sz="38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4454446" y="4651023"/>
            <a:ext cx="3035101" cy="710118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algn="ctr"/>
            <a:r>
              <a:rPr lang="it-IT" altLang="it-IT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Non basta! </a:t>
            </a:r>
            <a:endParaRPr lang="it-IT" sz="3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9149210" y="3648569"/>
            <a:ext cx="3119902" cy="2867378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lIns="124130" tIns="62065" rIns="124130" bIns="62065" anchor="ctr"/>
          <a:lstStyle/>
          <a:p>
            <a:endParaRPr lang="it-IT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9357369" y="4158827"/>
            <a:ext cx="2841137" cy="1648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1">
              <a:srgbClr val="808080">
                <a:alpha val="50000"/>
              </a:srgbClr>
            </a:prstShdw>
          </a:effectLst>
        </p:spPr>
        <p:txBody>
          <a:bodyPr wrap="none" lIns="124130" tIns="62065" rIns="124130" bIns="62065">
            <a:spAutoFit/>
          </a:bodyPr>
          <a:lstStyle/>
          <a:p>
            <a:pPr algn="ctr"/>
            <a:r>
              <a:rPr lang="it-IT" sz="3300" b="1" dirty="0">
                <a:latin typeface="Tahoma" pitchFamily="34" charset="0"/>
              </a:rPr>
              <a:t>Occorre </a:t>
            </a:r>
          </a:p>
          <a:p>
            <a:pPr algn="ctr"/>
            <a:r>
              <a:rPr lang="it-IT" sz="3300" b="1" dirty="0">
                <a:latin typeface="Tahoma" pitchFamily="34" charset="0"/>
              </a:rPr>
              <a:t>avere voglia</a:t>
            </a:r>
          </a:p>
          <a:p>
            <a:pPr algn="ctr"/>
            <a:r>
              <a:rPr lang="it-IT" sz="3300" b="1" dirty="0">
                <a:latin typeface="Tahoma" pitchFamily="34" charset="0"/>
              </a:rPr>
              <a:t>di farlo</a:t>
            </a:r>
          </a:p>
        </p:txBody>
      </p:sp>
      <p:sp>
        <p:nvSpPr>
          <p:cNvPr id="88075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24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12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" grpId="0" animBg="1"/>
      <p:bldP spid="3" grpId="0" animBg="1"/>
      <p:bldP spid="88073" grpId="0" animBg="1"/>
      <p:bldP spid="880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1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3555" name="Picture 3" descr="foto squadra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1364">
            <a:off x="375627" y="1613987"/>
            <a:ext cx="8885237" cy="6332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7542213" y="6367463"/>
            <a:ext cx="5359400" cy="3117850"/>
          </a:xfrm>
        </p:spPr>
        <p:txBody>
          <a:bodyPr lIns="116709" tIns="66691" rIns="116709" bIns="66691"/>
          <a:lstStyle/>
          <a:p>
            <a:pPr algn="r" defTabSz="1200150" eaLnBrk="1">
              <a:defRPr/>
            </a:pPr>
            <a:r>
              <a:rPr lang="it-IT" sz="78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Verdana" pitchFamily="34" charset="0"/>
              </a:rPr>
              <a:t>… siete già bravi</a:t>
            </a:r>
            <a:endParaRPr lang="it-IT" smtClean="0"/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544513" y="-19050"/>
            <a:ext cx="9359900" cy="1238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  <a:effectLst/>
        </p:spPr>
        <p:txBody>
          <a:bodyPr lIns="116709" tIns="66691" rIns="116709" bIns="66691" anchor="b"/>
          <a:lstStyle/>
          <a:p>
            <a:pPr algn="l" defTabSz="1200150">
              <a:defRPr/>
            </a:pPr>
            <a:r>
              <a:rPr lang="it-IT" sz="7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Verdana" pitchFamily="34" charset="0"/>
              </a:rPr>
              <a:t>niente paura…</a:t>
            </a:r>
            <a:endParaRPr lang="it-IT"/>
          </a:p>
        </p:txBody>
      </p:sp>
      <p:pic>
        <p:nvPicPr>
          <p:cNvPr id="8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sp>
        <p:nvSpPr>
          <p:cNvPr id="9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25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89065" y="1087579"/>
            <a:ext cx="7863839" cy="8397733"/>
            <a:chOff x="476" y="436"/>
            <a:chExt cx="3619" cy="3782"/>
          </a:xfrm>
        </p:grpSpPr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22924">
              <a:off x="476" y="436"/>
              <a:ext cx="3619" cy="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2296" name="Rectangle 11"/>
            <p:cNvSpPr>
              <a:spLocks noChangeArrowheads="1"/>
            </p:cNvSpPr>
            <p:nvPr/>
          </p:nvSpPr>
          <p:spPr bwMode="auto">
            <a:xfrm rot="-263923">
              <a:off x="2561" y="3975"/>
              <a:ext cx="1452" cy="18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85423" y="0"/>
            <a:ext cx="12162648" cy="912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pPr eaLnBrk="0" hangingPunct="0"/>
            <a:r>
              <a:rPr lang="it-IT" sz="5100" b="1" dirty="0" smtClean="0">
                <a:solidFill>
                  <a:srgbClr val="003399"/>
                </a:solidFill>
                <a:latin typeface="Tahoma" pitchFamily="34" charset="0"/>
              </a:rPr>
              <a:t>Per chi vuole approfondire</a:t>
            </a:r>
            <a:endParaRPr lang="it-IT" sz="5100" b="1" i="1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2292" name="Segnaposto numero diapositiva 4"/>
          <p:cNvSpPr txBox="1">
            <a:spLocks noGrp="1"/>
          </p:cNvSpPr>
          <p:nvPr/>
        </p:nvSpPr>
        <p:spPr bwMode="auto">
          <a:xfrm>
            <a:off x="10040339" y="9256889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/>
            <a:fld id="{84E21D40-43FE-4B3B-9BA1-6102891664E8}" type="slidenum">
              <a:rPr lang="it-IT" sz="1400" b="1">
                <a:solidFill>
                  <a:srgbClr val="666699"/>
                </a:solidFill>
                <a:latin typeface="Bodoni" charset="0"/>
                <a:ea typeface="ＭＳ Ｐゴシック" charset="-128"/>
              </a:rPr>
              <a:pPr algn="r"/>
              <a:t>26</a:t>
            </a:fld>
            <a:endParaRPr lang="it-IT" sz="1400" b="1" dirty="0">
              <a:solidFill>
                <a:srgbClr val="666699"/>
              </a:solidFill>
              <a:latin typeface="Bookman Old Style" pitchFamily="18" charset="0"/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654" y="-8678"/>
            <a:ext cx="6247094" cy="969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 txBox="1">
            <a:spLocks noGrp="1"/>
          </p:cNvSpPr>
          <p:nvPr/>
        </p:nvSpPr>
        <p:spPr bwMode="auto">
          <a:xfrm>
            <a:off x="10040339" y="9256889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algn="r"/>
            <a:fld id="{84E21D40-43FE-4B3B-9BA1-6102891664E8}" type="slidenum">
              <a:rPr lang="it-IT" sz="1400" b="1">
                <a:solidFill>
                  <a:srgbClr val="666699"/>
                </a:solidFill>
                <a:latin typeface="Bodoni" charset="0"/>
                <a:ea typeface="ＭＳ Ｐゴシック" charset="-128"/>
              </a:rPr>
              <a:pPr algn="r"/>
              <a:t>27</a:t>
            </a:fld>
            <a:endParaRPr lang="it-IT" sz="1400" b="1" dirty="0">
              <a:solidFill>
                <a:srgbClr val="666699"/>
              </a:solidFill>
              <a:latin typeface="Bookman Old Style" pitchFamily="18" charset="0"/>
              <a:ea typeface="ＭＳ Ｐゴシック" charset="-12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936159" y="3238218"/>
            <a:ext cx="4966229" cy="17071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r" eaLnBrk="0" hangingPunct="0"/>
            <a:r>
              <a:rPr lang="it-IT" sz="5100" b="1" dirty="0" smtClean="0">
                <a:solidFill>
                  <a:srgbClr val="003399"/>
                </a:solidFill>
                <a:latin typeface="Tahoma" pitchFamily="34" charset="0"/>
              </a:rPr>
              <a:t>Per chi vuole testimoniare</a:t>
            </a:r>
            <a:endParaRPr lang="it-IT" sz="5100" b="1" i="1" dirty="0">
              <a:solidFill>
                <a:srgbClr val="0033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1301750" y="1566863"/>
            <a:ext cx="10526713" cy="6238875"/>
          </a:xfrm>
          <a:prstGeom prst="rect">
            <a:avLst/>
          </a:prstGeom>
          <a:solidFill>
            <a:srgbClr val="0000CC"/>
          </a:solidFill>
          <a:ln w="12700">
            <a:noFill/>
            <a:round/>
            <a:headEnd/>
            <a:tailEnd/>
          </a:ln>
        </p:spPr>
        <p:txBody>
          <a:bodyPr lIns="66691" tIns="66691" rIns="66691" bIns="66691" anchor="ctr"/>
          <a:lstStyle/>
          <a:p>
            <a:endParaRPr lang="en-US"/>
          </a:p>
        </p:txBody>
      </p:sp>
      <p:sp>
        <p:nvSpPr>
          <p:cNvPr id="11269" name="AutoShape 5"/>
          <p:cNvSpPr>
            <a:spLocks/>
          </p:cNvSpPr>
          <p:nvPr/>
        </p:nvSpPr>
        <p:spPr bwMode="auto">
          <a:xfrm>
            <a:off x="4313238" y="3227388"/>
            <a:ext cx="2743200" cy="3065462"/>
          </a:xfrm>
          <a:custGeom>
            <a:avLst/>
            <a:gdLst>
              <a:gd name="T0" fmla="*/ 180130801 w 20887"/>
              <a:gd name="T1" fmla="*/ 228667636 h 21241"/>
              <a:gd name="T2" fmla="*/ 180130801 w 20887"/>
              <a:gd name="T3" fmla="*/ 228667636 h 21241"/>
              <a:gd name="T4" fmla="*/ 180130801 w 20887"/>
              <a:gd name="T5" fmla="*/ 228667636 h 21241"/>
              <a:gd name="T6" fmla="*/ 180130801 w 20887"/>
              <a:gd name="T7" fmla="*/ 228667636 h 21241"/>
              <a:gd name="T8" fmla="*/ 0 60000 65536"/>
              <a:gd name="T9" fmla="*/ 0 60000 65536"/>
              <a:gd name="T10" fmla="*/ 0 60000 65536"/>
              <a:gd name="T11" fmla="*/ 0 60000 65536"/>
              <a:gd name="T12" fmla="*/ 0 w 20887"/>
              <a:gd name="T13" fmla="*/ 0 h 21241"/>
              <a:gd name="T14" fmla="*/ 20887 w 20887"/>
              <a:gd name="T15" fmla="*/ 21241 h 21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87" h="21241">
                <a:moveTo>
                  <a:pt x="18322" y="19854"/>
                </a:moveTo>
                <a:cubicBezTo>
                  <a:pt x="17496" y="19046"/>
                  <a:pt x="15983" y="16736"/>
                  <a:pt x="14194" y="16389"/>
                </a:cubicBezTo>
                <a:cubicBezTo>
                  <a:pt x="12406" y="16043"/>
                  <a:pt x="9104" y="18122"/>
                  <a:pt x="7591" y="17775"/>
                </a:cubicBezTo>
                <a:cubicBezTo>
                  <a:pt x="6077" y="17429"/>
                  <a:pt x="6215" y="15003"/>
                  <a:pt x="5114" y="14310"/>
                </a:cubicBezTo>
                <a:cubicBezTo>
                  <a:pt x="4013" y="13617"/>
                  <a:pt x="1812" y="14772"/>
                  <a:pt x="987" y="13617"/>
                </a:cubicBezTo>
                <a:cubicBezTo>
                  <a:pt x="161" y="12462"/>
                  <a:pt x="-251" y="8650"/>
                  <a:pt x="161" y="7380"/>
                </a:cubicBezTo>
                <a:cubicBezTo>
                  <a:pt x="574" y="6109"/>
                  <a:pt x="2775" y="6686"/>
                  <a:pt x="3463" y="5993"/>
                </a:cubicBezTo>
                <a:cubicBezTo>
                  <a:pt x="4151" y="5300"/>
                  <a:pt x="3463" y="3799"/>
                  <a:pt x="4289" y="3221"/>
                </a:cubicBezTo>
                <a:cubicBezTo>
                  <a:pt x="5114" y="2644"/>
                  <a:pt x="7728" y="2990"/>
                  <a:pt x="8416" y="2528"/>
                </a:cubicBezTo>
                <a:cubicBezTo>
                  <a:pt x="9104" y="2066"/>
                  <a:pt x="7178" y="796"/>
                  <a:pt x="8416" y="449"/>
                </a:cubicBezTo>
                <a:cubicBezTo>
                  <a:pt x="9654" y="103"/>
                  <a:pt x="14607" y="-359"/>
                  <a:pt x="15845" y="449"/>
                </a:cubicBezTo>
                <a:cubicBezTo>
                  <a:pt x="17084" y="1258"/>
                  <a:pt x="15020" y="3799"/>
                  <a:pt x="15845" y="5300"/>
                </a:cubicBezTo>
                <a:cubicBezTo>
                  <a:pt x="16671" y="6802"/>
                  <a:pt x="20248" y="8419"/>
                  <a:pt x="20798" y="9459"/>
                </a:cubicBezTo>
                <a:cubicBezTo>
                  <a:pt x="21349" y="10498"/>
                  <a:pt x="19147" y="10614"/>
                  <a:pt x="19147" y="11538"/>
                </a:cubicBezTo>
                <a:cubicBezTo>
                  <a:pt x="19147" y="12462"/>
                  <a:pt x="20661" y="13963"/>
                  <a:pt x="20798" y="15003"/>
                </a:cubicBezTo>
                <a:cubicBezTo>
                  <a:pt x="20936" y="16043"/>
                  <a:pt x="19973" y="16967"/>
                  <a:pt x="19973" y="17775"/>
                </a:cubicBezTo>
                <a:cubicBezTo>
                  <a:pt x="19973" y="18584"/>
                  <a:pt x="20936" y="19277"/>
                  <a:pt x="20798" y="19854"/>
                </a:cubicBezTo>
                <a:cubicBezTo>
                  <a:pt x="20661" y="20432"/>
                  <a:pt x="19560" y="21241"/>
                  <a:pt x="19147" y="21241"/>
                </a:cubicBezTo>
                <a:cubicBezTo>
                  <a:pt x="18734" y="21241"/>
                  <a:pt x="19147" y="20663"/>
                  <a:pt x="18322" y="19854"/>
                </a:cubicBezTo>
                <a:close/>
              </a:path>
            </a:pathLst>
          </a:custGeom>
          <a:solidFill>
            <a:srgbClr val="FFFF00"/>
          </a:solidFill>
          <a:ln w="12700">
            <a:noFill/>
            <a:round/>
            <a:headEnd/>
            <a:tailEnd/>
          </a:ln>
        </p:spPr>
        <p:txBody>
          <a:bodyPr lIns="66691" tIns="66691" rIns="66691" bIns="66691" anchor="ctr"/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2725" y="3929063"/>
            <a:ext cx="7540625" cy="601662"/>
            <a:chOff x="0" y="0"/>
            <a:chExt cx="472" cy="48"/>
          </a:xfrm>
        </p:grpSpPr>
        <p:sp>
          <p:nvSpPr>
            <p:cNvPr id="10256" name="Line 7"/>
            <p:cNvSpPr>
              <a:spLocks noChangeShapeType="1"/>
            </p:cNvSpPr>
            <p:nvPr/>
          </p:nvSpPr>
          <p:spPr bwMode="auto">
            <a:xfrm>
              <a:off x="47" y="47"/>
              <a:ext cx="425" cy="1"/>
            </a:xfrm>
            <a:prstGeom prst="line">
              <a:avLst/>
            </a:prstGeom>
            <a:noFill/>
            <a:ln w="50018">
              <a:solidFill>
                <a:srgbClr val="CC66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57" name="Rectangle 8"/>
            <p:cNvSpPr>
              <a:spLocks/>
            </p:cNvSpPr>
            <p:nvPr/>
          </p:nvSpPr>
          <p:spPr bwMode="auto">
            <a:xfrm>
              <a:off x="0" y="0"/>
              <a:ext cx="199" cy="4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16709" tIns="66691" rIns="116709" bIns="66691"/>
            <a:lstStyle/>
            <a:p>
              <a:pPr algn="l" defTabSz="1200150"/>
              <a:r>
                <a:rPr lang="it-IT" sz="31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Decumanos</a:t>
              </a:r>
              <a:endParaRPr lang="it-IT"/>
            </a:p>
          </p:txBody>
        </p:sp>
      </p:grp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934075" y="1881188"/>
            <a:ext cx="23813" cy="4602162"/>
          </a:xfrm>
          <a:prstGeom prst="line">
            <a:avLst/>
          </a:prstGeom>
          <a:noFill/>
          <a:ln w="50018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 rot="-5400000">
            <a:off x="4836319" y="2153444"/>
            <a:ext cx="1401763" cy="6000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3100" b="1" i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Cardo</a:t>
            </a:r>
            <a:endParaRPr lang="it-IT"/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>
            <a:off x="4238625" y="3019425"/>
            <a:ext cx="2741613" cy="3065463"/>
          </a:xfrm>
          <a:custGeom>
            <a:avLst/>
            <a:gdLst>
              <a:gd name="T0" fmla="*/ 179922503 w 20887"/>
              <a:gd name="T1" fmla="*/ 228667855 h 21241"/>
              <a:gd name="T2" fmla="*/ 179922503 w 20887"/>
              <a:gd name="T3" fmla="*/ 228667855 h 21241"/>
              <a:gd name="T4" fmla="*/ 179922503 w 20887"/>
              <a:gd name="T5" fmla="*/ 228667855 h 21241"/>
              <a:gd name="T6" fmla="*/ 179922503 w 20887"/>
              <a:gd name="T7" fmla="*/ 228667855 h 21241"/>
              <a:gd name="T8" fmla="*/ 0 60000 65536"/>
              <a:gd name="T9" fmla="*/ 0 60000 65536"/>
              <a:gd name="T10" fmla="*/ 0 60000 65536"/>
              <a:gd name="T11" fmla="*/ 0 60000 65536"/>
              <a:gd name="T12" fmla="*/ 0 w 20887"/>
              <a:gd name="T13" fmla="*/ 0 h 21241"/>
              <a:gd name="T14" fmla="*/ 20887 w 20887"/>
              <a:gd name="T15" fmla="*/ 21241 h 212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87" h="21241">
                <a:moveTo>
                  <a:pt x="18322" y="19854"/>
                </a:moveTo>
                <a:cubicBezTo>
                  <a:pt x="17496" y="19046"/>
                  <a:pt x="15983" y="16736"/>
                  <a:pt x="14194" y="16389"/>
                </a:cubicBezTo>
                <a:cubicBezTo>
                  <a:pt x="12406" y="16043"/>
                  <a:pt x="9104" y="18122"/>
                  <a:pt x="7591" y="17775"/>
                </a:cubicBezTo>
                <a:cubicBezTo>
                  <a:pt x="6077" y="17429"/>
                  <a:pt x="6215" y="15003"/>
                  <a:pt x="5114" y="14310"/>
                </a:cubicBezTo>
                <a:cubicBezTo>
                  <a:pt x="4013" y="13617"/>
                  <a:pt x="1812" y="14772"/>
                  <a:pt x="987" y="13617"/>
                </a:cubicBezTo>
                <a:cubicBezTo>
                  <a:pt x="161" y="12462"/>
                  <a:pt x="-251" y="8650"/>
                  <a:pt x="161" y="7380"/>
                </a:cubicBezTo>
                <a:cubicBezTo>
                  <a:pt x="574" y="6109"/>
                  <a:pt x="2775" y="6686"/>
                  <a:pt x="3463" y="5993"/>
                </a:cubicBezTo>
                <a:cubicBezTo>
                  <a:pt x="4151" y="5300"/>
                  <a:pt x="3463" y="3799"/>
                  <a:pt x="4289" y="3221"/>
                </a:cubicBezTo>
                <a:cubicBezTo>
                  <a:pt x="5114" y="2644"/>
                  <a:pt x="7728" y="2990"/>
                  <a:pt x="8416" y="2528"/>
                </a:cubicBezTo>
                <a:cubicBezTo>
                  <a:pt x="9104" y="2066"/>
                  <a:pt x="7178" y="796"/>
                  <a:pt x="8416" y="449"/>
                </a:cubicBezTo>
                <a:cubicBezTo>
                  <a:pt x="9654" y="103"/>
                  <a:pt x="14607" y="-359"/>
                  <a:pt x="15845" y="449"/>
                </a:cubicBezTo>
                <a:cubicBezTo>
                  <a:pt x="17084" y="1258"/>
                  <a:pt x="15020" y="3799"/>
                  <a:pt x="15845" y="5300"/>
                </a:cubicBezTo>
                <a:cubicBezTo>
                  <a:pt x="16671" y="6802"/>
                  <a:pt x="20248" y="8419"/>
                  <a:pt x="20798" y="9459"/>
                </a:cubicBezTo>
                <a:cubicBezTo>
                  <a:pt x="21349" y="10498"/>
                  <a:pt x="19147" y="10614"/>
                  <a:pt x="19147" y="11538"/>
                </a:cubicBezTo>
                <a:cubicBezTo>
                  <a:pt x="19147" y="12462"/>
                  <a:pt x="20661" y="13963"/>
                  <a:pt x="20798" y="15003"/>
                </a:cubicBezTo>
                <a:cubicBezTo>
                  <a:pt x="20936" y="16043"/>
                  <a:pt x="19973" y="16967"/>
                  <a:pt x="19973" y="17775"/>
                </a:cubicBezTo>
                <a:cubicBezTo>
                  <a:pt x="19973" y="18584"/>
                  <a:pt x="20936" y="19277"/>
                  <a:pt x="20798" y="19854"/>
                </a:cubicBezTo>
                <a:cubicBezTo>
                  <a:pt x="20661" y="20432"/>
                  <a:pt x="19560" y="21241"/>
                  <a:pt x="19147" y="21241"/>
                </a:cubicBezTo>
                <a:cubicBezTo>
                  <a:pt x="18734" y="21241"/>
                  <a:pt x="19147" y="20663"/>
                  <a:pt x="18322" y="19854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37513">
            <a:solidFill>
              <a:srgbClr val="CCCCFF"/>
            </a:solidFill>
            <a:prstDash val="lgDash"/>
            <a:round/>
            <a:headEnd/>
            <a:tailEnd/>
          </a:ln>
        </p:spPr>
        <p:txBody>
          <a:bodyPr lIns="66691" tIns="66691" rIns="66691" bIns="66691" anchor="ctr"/>
          <a:lstStyle/>
          <a:p>
            <a:endParaRPr lang="en-GB"/>
          </a:p>
        </p:txBody>
      </p:sp>
      <p:sp>
        <p:nvSpPr>
          <p:cNvPr id="11276" name="Rectangle 12"/>
          <p:cNvSpPr>
            <a:spLocks/>
          </p:cNvSpPr>
          <p:nvPr/>
        </p:nvSpPr>
        <p:spPr bwMode="auto">
          <a:xfrm>
            <a:off x="1677988" y="6670675"/>
            <a:ext cx="9636125" cy="10033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5700" b="1" i="1">
                <a:solidFill>
                  <a:srgbClr val="FFFFFF"/>
                </a:solidFill>
                <a:latin typeface="Helvetica" charset="0"/>
                <a:sym typeface="Helvetica" charset="0"/>
              </a:rPr>
              <a:t>‘CIVILIZZARE’</a:t>
            </a:r>
            <a:r>
              <a:rPr lang="it-IT" sz="5700" b="1">
                <a:solidFill>
                  <a:srgbClr val="FFFFFF"/>
                </a:solidFill>
                <a:latin typeface="Helvetica" charset="0"/>
                <a:sym typeface="Helvetica" charset="0"/>
              </a:rPr>
              <a:t>  LO SPORT</a:t>
            </a:r>
            <a:endParaRPr lang="it-IT"/>
          </a:p>
        </p:txBody>
      </p:sp>
      <p:sp>
        <p:nvSpPr>
          <p:cNvPr id="10251" name="Rectangle 13"/>
          <p:cNvSpPr>
            <a:spLocks/>
          </p:cNvSpPr>
          <p:nvPr/>
        </p:nvSpPr>
        <p:spPr bwMode="auto">
          <a:xfrm>
            <a:off x="777875" y="374650"/>
            <a:ext cx="6573838" cy="844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dirty="0">
                <a:solidFill>
                  <a:srgbClr val="003366"/>
                </a:solidFill>
                <a:latin typeface="Tahoma" pitchFamily="34" charset="0"/>
                <a:sym typeface="Helvetica" charset="0"/>
              </a:rPr>
              <a:t>La posta in gioco</a:t>
            </a:r>
            <a:endParaRPr lang="it-IT" sz="4800" dirty="0">
              <a:latin typeface="Tahoma" pitchFamily="34" charset="0"/>
            </a:endParaRPr>
          </a:p>
        </p:txBody>
      </p:sp>
      <p:sp>
        <p:nvSpPr>
          <p:cNvPr id="10252" name="Rectangle 14"/>
          <p:cNvSpPr>
            <a:spLocks/>
          </p:cNvSpPr>
          <p:nvPr/>
        </p:nvSpPr>
        <p:spPr bwMode="auto">
          <a:xfrm>
            <a:off x="4965700" y="4559300"/>
            <a:ext cx="1624013" cy="603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3100" b="1">
                <a:latin typeface="Helvetica" charset="0"/>
                <a:sym typeface="Helvetica" charset="0"/>
              </a:rPr>
              <a:t>SPORT</a:t>
            </a:r>
            <a:endParaRPr lang="it-IT"/>
          </a:p>
        </p:txBody>
      </p:sp>
      <p:sp>
        <p:nvSpPr>
          <p:cNvPr id="11281" name="Rectangle 17"/>
          <p:cNvSpPr>
            <a:spLocks/>
          </p:cNvSpPr>
          <p:nvPr/>
        </p:nvSpPr>
        <p:spPr bwMode="auto">
          <a:xfrm>
            <a:off x="1541463" y="7924800"/>
            <a:ext cx="10074275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/>
            <a:r>
              <a:rPr lang="it-IT" sz="4200" b="1" i="1">
                <a:solidFill>
                  <a:schemeClr val="accent2"/>
                </a:solidFill>
                <a:latin typeface="Helvetica" charset="0"/>
                <a:sym typeface="Helvetica" charset="0"/>
              </a:rPr>
              <a:t>Promuovere il bene sportivo comune</a:t>
            </a:r>
            <a:endParaRPr lang="it-IT">
              <a:solidFill>
                <a:schemeClr val="accent2"/>
              </a:solidFill>
            </a:endParaRPr>
          </a:p>
        </p:txBody>
      </p:sp>
      <p:pic>
        <p:nvPicPr>
          <p:cNvPr id="18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19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20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3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16" presetClass="entr" presetSubtype="356258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entr" presetSubtype="356243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3562154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3" grpId="0" animBg="1"/>
      <p:bldP spid="11274" grpId="0" autoUpdateAnimBg="0"/>
      <p:bldP spid="11275" grpId="0" animBg="1"/>
      <p:bldP spid="11276" grpId="0" autoUpdateAnimBg="0"/>
      <p:bldP spid="1128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869072" y="1636440"/>
            <a:ext cx="11162453" cy="7168444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/>
            <a:tailEnd/>
          </a:ln>
        </p:spPr>
        <p:txBody>
          <a:bodyPr wrap="none" lIns="122837" tIns="60341" rIns="122837" bIns="60341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4" name="AutoShape 14"/>
          <p:cNvSpPr>
            <a:spLocks noChangeAspect="1" noChangeArrowheads="1" noTextEdit="1"/>
          </p:cNvSpPr>
          <p:nvPr/>
        </p:nvSpPr>
        <p:spPr bwMode="auto">
          <a:xfrm>
            <a:off x="11929403" y="1"/>
            <a:ext cx="1075397" cy="10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endParaRPr lang="it-IT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294636" y="2372477"/>
            <a:ext cx="2231997" cy="5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eaLnBrk="1" hangingPunct="1"/>
            <a:r>
              <a:rPr lang="it-IT" sz="2700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andare oltre</a:t>
            </a:r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2231283" y="2164741"/>
            <a:ext cx="6869601" cy="5486438"/>
          </a:xfrm>
          <a:custGeom>
            <a:avLst/>
            <a:gdLst>
              <a:gd name="T0" fmla="*/ 2147483647 w 1256"/>
              <a:gd name="T1" fmla="*/ 2147483647 h 1496"/>
              <a:gd name="T2" fmla="*/ 2147483647 w 1256"/>
              <a:gd name="T3" fmla="*/ 2147483647 h 1496"/>
              <a:gd name="T4" fmla="*/ 2147483647 w 1256"/>
              <a:gd name="T5" fmla="*/ 2147483647 h 1496"/>
              <a:gd name="T6" fmla="*/ 2147483647 w 1256"/>
              <a:gd name="T7" fmla="*/ 2147483647 h 1496"/>
              <a:gd name="T8" fmla="*/ 2147483647 w 1256"/>
              <a:gd name="T9" fmla="*/ 2147483647 h 1496"/>
              <a:gd name="T10" fmla="*/ 2147483647 w 1256"/>
              <a:gd name="T11" fmla="*/ 2147483647 h 1496"/>
              <a:gd name="T12" fmla="*/ 2147483647 w 1256"/>
              <a:gd name="T13" fmla="*/ 2147483647 h 1496"/>
              <a:gd name="T14" fmla="*/ 2147483647 w 1256"/>
              <a:gd name="T15" fmla="*/ 2147483647 h 1496"/>
              <a:gd name="T16" fmla="*/ 2147483647 w 1256"/>
              <a:gd name="T17" fmla="*/ 2147483647 h 1496"/>
              <a:gd name="T18" fmla="*/ 2147483647 w 1256"/>
              <a:gd name="T19" fmla="*/ 2147483647 h 1496"/>
              <a:gd name="T20" fmla="*/ 2147483647 w 1256"/>
              <a:gd name="T21" fmla="*/ 2147483647 h 1496"/>
              <a:gd name="T22" fmla="*/ 2147483647 w 1256"/>
              <a:gd name="T23" fmla="*/ 2147483647 h 1496"/>
              <a:gd name="T24" fmla="*/ 2147483647 w 1256"/>
              <a:gd name="T25" fmla="*/ 2147483647 h 1496"/>
              <a:gd name="T26" fmla="*/ 2147483647 w 1256"/>
              <a:gd name="T27" fmla="*/ 2147483647 h 1496"/>
              <a:gd name="T28" fmla="*/ 2147483647 w 1256"/>
              <a:gd name="T29" fmla="*/ 2147483647 h 1496"/>
              <a:gd name="T30" fmla="*/ 2147483647 w 1256"/>
              <a:gd name="T31" fmla="*/ 2147483647 h 1496"/>
              <a:gd name="T32" fmla="*/ 2147483647 w 1256"/>
              <a:gd name="T33" fmla="*/ 2147483647 h 1496"/>
              <a:gd name="T34" fmla="*/ 2147483647 w 1256"/>
              <a:gd name="T35" fmla="*/ 2147483647 h 1496"/>
              <a:gd name="T36" fmla="*/ 2147483647 w 1256"/>
              <a:gd name="T37" fmla="*/ 2147483647 h 14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56"/>
              <a:gd name="T58" fmla="*/ 0 h 1496"/>
              <a:gd name="T59" fmla="*/ 1256 w 1256"/>
              <a:gd name="T60" fmla="*/ 1496 h 14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56" h="1496">
                <a:moveTo>
                  <a:pt x="1080" y="1400"/>
                </a:moveTo>
                <a:cubicBezTo>
                  <a:pt x="1032" y="1344"/>
                  <a:pt x="944" y="1184"/>
                  <a:pt x="840" y="1160"/>
                </a:cubicBezTo>
                <a:cubicBezTo>
                  <a:pt x="736" y="1136"/>
                  <a:pt x="544" y="1280"/>
                  <a:pt x="456" y="1256"/>
                </a:cubicBezTo>
                <a:cubicBezTo>
                  <a:pt x="368" y="1232"/>
                  <a:pt x="376" y="1064"/>
                  <a:pt x="312" y="1016"/>
                </a:cubicBezTo>
                <a:cubicBezTo>
                  <a:pt x="248" y="968"/>
                  <a:pt x="120" y="1048"/>
                  <a:pt x="72" y="968"/>
                </a:cubicBezTo>
                <a:cubicBezTo>
                  <a:pt x="24" y="888"/>
                  <a:pt x="0" y="624"/>
                  <a:pt x="24" y="536"/>
                </a:cubicBezTo>
                <a:cubicBezTo>
                  <a:pt x="48" y="448"/>
                  <a:pt x="176" y="488"/>
                  <a:pt x="216" y="440"/>
                </a:cubicBezTo>
                <a:cubicBezTo>
                  <a:pt x="256" y="392"/>
                  <a:pt x="216" y="288"/>
                  <a:pt x="264" y="248"/>
                </a:cubicBezTo>
                <a:cubicBezTo>
                  <a:pt x="312" y="208"/>
                  <a:pt x="464" y="232"/>
                  <a:pt x="504" y="200"/>
                </a:cubicBezTo>
                <a:cubicBezTo>
                  <a:pt x="544" y="168"/>
                  <a:pt x="432" y="80"/>
                  <a:pt x="504" y="56"/>
                </a:cubicBezTo>
                <a:cubicBezTo>
                  <a:pt x="576" y="32"/>
                  <a:pt x="864" y="0"/>
                  <a:pt x="936" y="56"/>
                </a:cubicBezTo>
                <a:cubicBezTo>
                  <a:pt x="1008" y="112"/>
                  <a:pt x="888" y="288"/>
                  <a:pt x="936" y="392"/>
                </a:cubicBezTo>
                <a:cubicBezTo>
                  <a:pt x="984" y="496"/>
                  <a:pt x="1192" y="608"/>
                  <a:pt x="1224" y="680"/>
                </a:cubicBezTo>
                <a:cubicBezTo>
                  <a:pt x="1256" y="752"/>
                  <a:pt x="1128" y="760"/>
                  <a:pt x="1128" y="824"/>
                </a:cubicBezTo>
                <a:cubicBezTo>
                  <a:pt x="1128" y="888"/>
                  <a:pt x="1216" y="992"/>
                  <a:pt x="1224" y="1064"/>
                </a:cubicBezTo>
                <a:cubicBezTo>
                  <a:pt x="1232" y="1136"/>
                  <a:pt x="1176" y="1200"/>
                  <a:pt x="1176" y="1256"/>
                </a:cubicBezTo>
                <a:cubicBezTo>
                  <a:pt x="1176" y="1312"/>
                  <a:pt x="1232" y="1360"/>
                  <a:pt x="1224" y="1400"/>
                </a:cubicBezTo>
                <a:cubicBezTo>
                  <a:pt x="1216" y="1440"/>
                  <a:pt x="1152" y="1496"/>
                  <a:pt x="1128" y="1496"/>
                </a:cubicBezTo>
                <a:cubicBezTo>
                  <a:pt x="1104" y="1496"/>
                  <a:pt x="1128" y="1456"/>
                  <a:pt x="1080" y="140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>
            <a:noFill/>
            <a:round/>
            <a:headEnd/>
            <a:tailEnd/>
          </a:ln>
          <a:effectLst>
            <a:softEdge rad="12700"/>
          </a:effectLst>
        </p:spPr>
        <p:txBody>
          <a:bodyPr wrap="none" lIns="122837" tIns="60341" rIns="122837" bIns="60341" anchor="ctr"/>
          <a:lstStyle/>
          <a:p>
            <a:pPr algn="r" eaLnBrk="1" hangingPunct="1">
              <a:defRPr/>
            </a:pPr>
            <a:endParaRPr lang="en-GB" sz="3300" dirty="0">
              <a:solidFill>
                <a:schemeClr val="tx1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8571281" y="5115676"/>
            <a:ext cx="3289979" cy="5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130" tIns="62065" rIns="124130" bIns="62065">
            <a:spAutoFit/>
          </a:bodyPr>
          <a:lstStyle/>
          <a:p>
            <a:pPr eaLnBrk="1" hangingPunct="1"/>
            <a:r>
              <a:rPr lang="it-IT" sz="2700" b="1" i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tirar fuori il meglio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 rot="16200000">
            <a:off x="3522388" y="3745746"/>
            <a:ext cx="3365319" cy="71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124130" tIns="62065" rIns="124130" bIns="62065">
            <a:spAutoFit/>
          </a:bodyPr>
          <a:lstStyle/>
          <a:p>
            <a:pPr eaLnBrk="1" hangingPunct="1">
              <a:defRPr/>
            </a:pPr>
            <a:r>
              <a:rPr lang="it-IT" sz="3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trascendenza</a:t>
            </a:r>
          </a:p>
        </p:txBody>
      </p:sp>
      <p:sp>
        <p:nvSpPr>
          <p:cNvPr id="73741" name="Line 7"/>
          <p:cNvSpPr>
            <a:spLocks noChangeShapeType="1"/>
          </p:cNvSpPr>
          <p:nvPr/>
        </p:nvSpPr>
        <p:spPr bwMode="auto">
          <a:xfrm>
            <a:off x="5568723" y="2250556"/>
            <a:ext cx="12505" cy="520192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</p:spPr>
        <p:txBody>
          <a:bodyPr wrap="none" lIns="124130" tIns="62065" rIns="124130" bIns="62065" anchor="ctr"/>
          <a:lstStyle/>
          <a:p>
            <a:endParaRPr lang="it-IT"/>
          </a:p>
        </p:txBody>
      </p:sp>
      <p:sp>
        <p:nvSpPr>
          <p:cNvPr id="73742" name="Line 5"/>
          <p:cNvSpPr>
            <a:spLocks noChangeShapeType="1"/>
          </p:cNvSpPr>
          <p:nvPr/>
        </p:nvSpPr>
        <p:spPr bwMode="auto">
          <a:xfrm>
            <a:off x="2336280" y="5725275"/>
            <a:ext cx="9215902" cy="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/>
          </a:ln>
        </p:spPr>
        <p:txBody>
          <a:bodyPr wrap="none" lIns="124130" tIns="62065" rIns="124130" bIns="62065" anchor="ctr"/>
          <a:lstStyle/>
          <a:p>
            <a:endParaRPr lang="it-IT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429079" y="4980210"/>
            <a:ext cx="2905257" cy="71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124130" tIns="62065" rIns="124130" bIns="62065">
            <a:spAutoFit/>
          </a:bodyPr>
          <a:lstStyle/>
          <a:p>
            <a:pPr eaLnBrk="1" hangingPunct="1">
              <a:defRPr/>
            </a:pPr>
            <a:r>
              <a:rPr lang="it-IT" sz="38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</a:rPr>
              <a:t>educazione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188601" y="2810473"/>
            <a:ext cx="3997616" cy="148263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4130" tIns="62065" rIns="124130" bIns="62065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ＭＳ Ｐゴシック" pitchFamily="34" charset="-128"/>
              </a:rPr>
              <a:t>Sport  </a:t>
            </a:r>
            <a:r>
              <a:rPr lang="it-IT" sz="4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ＭＳ Ｐゴシック" pitchFamily="34" charset="-128"/>
              </a:rPr>
              <a:t>  nel </a:t>
            </a:r>
            <a:r>
              <a:rPr lang="it-IT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  <a:ea typeface="ＭＳ Ｐゴシック" pitchFamily="34" charset="-128"/>
              </a:rPr>
              <a:t>csi</a:t>
            </a:r>
            <a:r>
              <a:rPr lang="it-IT" sz="4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65696" y="316227"/>
            <a:ext cx="12097343" cy="18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4130" tIns="62065" rIns="124130" bIns="62065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it-IT" sz="4800" b="1" i="1" dirty="0" smtClean="0">
                <a:solidFill>
                  <a:srgbClr val="002060"/>
                </a:solidFill>
                <a:latin typeface="Tahoma" pitchFamily="34" charset="0"/>
                <a:ea typeface="ＭＳ Ｐゴシック" pitchFamily="34" charset="-128"/>
              </a:rPr>
              <a:t>Promuovere il bene sportivo comune</a:t>
            </a:r>
            <a:endParaRPr lang="it-IT" sz="4800" b="1" dirty="0" smtClean="0">
              <a:solidFill>
                <a:srgbClr val="002060"/>
              </a:solidFill>
              <a:latin typeface="Tahom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it-IT" altLang="it-IT" sz="4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7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18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20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4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1" grpId="0"/>
      <p:bldP spid="62482" grpId="0"/>
      <p:bldP spid="62479" grpId="0"/>
      <p:bldP spid="624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267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6763" y="2355850"/>
            <a:ext cx="6040437" cy="2284413"/>
            <a:chOff x="0" y="0"/>
            <a:chExt cx="476" cy="180"/>
          </a:xfrm>
        </p:grpSpPr>
        <p:sp>
          <p:nvSpPr>
            <p:cNvPr id="11283" name="Rectangle 5"/>
            <p:cNvSpPr>
              <a:spLocks/>
            </p:cNvSpPr>
            <p:nvPr/>
          </p:nvSpPr>
          <p:spPr bwMode="auto">
            <a:xfrm>
              <a:off x="0" y="0"/>
              <a:ext cx="476" cy="105"/>
            </a:xfrm>
            <a:prstGeom prst="rect">
              <a:avLst/>
            </a:prstGeom>
            <a:solidFill>
              <a:srgbClr val="CCFFCC"/>
            </a:solidFill>
            <a:ln w="12504">
              <a:solidFill>
                <a:srgbClr val="CCFFCC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6390" name="Rectangle 6"/>
            <p:cNvSpPr>
              <a:spLocks/>
            </p:cNvSpPr>
            <p:nvPr/>
          </p:nvSpPr>
          <p:spPr bwMode="auto">
            <a:xfrm>
              <a:off x="0" y="0"/>
              <a:ext cx="476" cy="18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  <a:effectLst/>
          </p:spPr>
          <p:txBody>
            <a:bodyPr lIns="116709" tIns="66691" rIns="116709" bIns="66691"/>
            <a:lstStyle/>
            <a:p>
              <a:pPr algn="l" defTabSz="1200150">
                <a:spcBef>
                  <a:spcPts val="400"/>
                </a:spcBef>
                <a:defRPr/>
              </a:pPr>
              <a:r>
                <a:rPr lang="it-IT" sz="3100" b="1">
                  <a:solidFill>
                    <a:srgbClr val="0000CC"/>
                  </a:solidFill>
                  <a:latin typeface="Tahoma" pitchFamily="34" charset="0"/>
                  <a:sym typeface="Helvetica" charset="0"/>
                </a:rPr>
                <a:t>REALIZZARE RELAZIONI, </a:t>
              </a:r>
            </a:p>
            <a:p>
              <a:pPr algn="l" defTabSz="1200150">
                <a:spcBef>
                  <a:spcPts val="400"/>
                </a:spcBef>
                <a:defRPr/>
              </a:pPr>
              <a:r>
                <a:rPr lang="it-IT" sz="3100" b="1">
                  <a:solidFill>
                    <a:srgbClr val="0000CC"/>
                  </a:solidFill>
                  <a:latin typeface="Tahoma" pitchFamily="34" charset="0"/>
                  <a:sym typeface="Helvetica" charset="0"/>
                </a:rPr>
                <a:t>NON SOLO PRESTAZIONI</a:t>
              </a:r>
              <a:endParaRPr lang="it-IT" sz="31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Helvetica" charset="0"/>
              </a:endParaRPr>
            </a:p>
            <a:p>
              <a:pPr marL="0" lvl="1" indent="0" algn="l" defTabSz="1200150">
                <a:spcBef>
                  <a:spcPts val="400"/>
                </a:spcBef>
                <a:defRPr/>
              </a:pPr>
              <a:endParaRPr lang="it-IT" sz="3100">
                <a:solidFill>
                  <a:srgbClr val="0000CC"/>
                </a:solidFill>
                <a:latin typeface="Tahoma" pitchFamily="34" charset="0"/>
                <a:sym typeface="Helvetica" charset="0"/>
              </a:endParaRPr>
            </a:p>
          </p:txBody>
        </p:sp>
      </p:grpSp>
      <p:sp>
        <p:nvSpPr>
          <p:cNvPr id="16391" name="Rectangle 7"/>
          <p:cNvSpPr>
            <a:spLocks/>
          </p:cNvSpPr>
          <p:nvPr/>
        </p:nvSpPr>
        <p:spPr bwMode="auto">
          <a:xfrm>
            <a:off x="1414463" y="6926263"/>
            <a:ext cx="10991850" cy="1550987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3100" b="1">
                <a:solidFill>
                  <a:srgbClr val="0000CC"/>
                </a:solidFill>
                <a:latin typeface="Tahoma" pitchFamily="34" charset="0"/>
                <a:sym typeface="Helvetica" charset="0"/>
              </a:rPr>
              <a:t>ATTRAVERSO ESPERIENZE AGONISTICHE POSITIVE </a:t>
            </a:r>
          </a:p>
          <a:p>
            <a:pPr defTabSz="1200150"/>
            <a:r>
              <a:rPr lang="it-IT" sz="3100" b="1">
                <a:solidFill>
                  <a:srgbClr val="0000CC"/>
                </a:solidFill>
                <a:latin typeface="Tahoma" pitchFamily="34" charset="0"/>
                <a:sym typeface="Helvetica" charset="0"/>
              </a:rPr>
              <a:t>SPERIMENTABILI E GODIBILI                                                  DA TUTTE LE GENERAZIONI  </a:t>
            </a:r>
            <a:endParaRPr lang="it-IT">
              <a:latin typeface="Tahoma" pitchFamily="34" charset="0"/>
            </a:endParaRPr>
          </a:p>
        </p:txBody>
      </p:sp>
      <p:sp>
        <p:nvSpPr>
          <p:cNvPr id="16392" name="Rectangle 8"/>
          <p:cNvSpPr>
            <a:spLocks/>
          </p:cNvSpPr>
          <p:nvPr/>
        </p:nvSpPr>
        <p:spPr bwMode="auto">
          <a:xfrm>
            <a:off x="5416550" y="3962400"/>
            <a:ext cx="6718300" cy="11811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lIns="116709" tIns="66691" rIns="116709" bIns="66691"/>
          <a:lstStyle/>
          <a:p>
            <a:pPr algn="r" defTabSz="1200150">
              <a:spcBef>
                <a:spcPts val="400"/>
              </a:spcBef>
            </a:pPr>
            <a:r>
              <a:rPr lang="it-IT" sz="3100" b="1">
                <a:solidFill>
                  <a:srgbClr val="0000CC"/>
                </a:solidFill>
                <a:latin typeface="Tahoma" pitchFamily="34" charset="0"/>
                <a:sym typeface="Helvetica" charset="0"/>
              </a:rPr>
              <a:t> PROMUOVERE ENTUSIASMO </a:t>
            </a:r>
          </a:p>
          <a:p>
            <a:pPr algn="r" defTabSz="1200150">
              <a:spcBef>
                <a:spcPts val="400"/>
              </a:spcBef>
            </a:pPr>
            <a:r>
              <a:rPr lang="it-IT" sz="3100" b="1">
                <a:solidFill>
                  <a:srgbClr val="0000CC"/>
                </a:solidFill>
                <a:latin typeface="Tahoma" pitchFamily="34" charset="0"/>
                <a:sym typeface="Helvetica" charset="0"/>
              </a:rPr>
              <a:t>E FIDUCIA NELLA VITA</a:t>
            </a:r>
            <a:endParaRPr lang="it-IT">
              <a:latin typeface="Tahoma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13038" y="3962400"/>
            <a:ext cx="920750" cy="2270125"/>
            <a:chOff x="0" y="0"/>
            <a:chExt cx="73" cy="179"/>
          </a:xfrm>
        </p:grpSpPr>
        <p:sp>
          <p:nvSpPr>
            <p:cNvPr id="11280" name="AutoShape 10"/>
            <p:cNvSpPr>
              <a:spLocks/>
            </p:cNvSpPr>
            <p:nvPr/>
          </p:nvSpPr>
          <p:spPr bwMode="auto">
            <a:xfrm rot="5400000">
              <a:off x="-40" y="67"/>
              <a:ext cx="152" cy="72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200" y="0"/>
                  </a:moveTo>
                  <a:lnTo>
                    <a:pt x="15200" y="5399"/>
                  </a:lnTo>
                  <a:lnTo>
                    <a:pt x="0" y="5399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CC0000"/>
            </a:solidFill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GB"/>
            </a:p>
          </p:txBody>
        </p:sp>
        <p:sp>
          <p:nvSpPr>
            <p:cNvPr id="11281" name="Rectangle 11"/>
            <p:cNvSpPr>
              <a:spLocks/>
            </p:cNvSpPr>
            <p:nvPr/>
          </p:nvSpPr>
          <p:spPr bwMode="auto">
            <a:xfrm rot="5400000">
              <a:off x="30" y="-3"/>
              <a:ext cx="12" cy="37"/>
            </a:xfrm>
            <a:prstGeom prst="rect">
              <a:avLst/>
            </a:prstGeom>
            <a:solidFill>
              <a:srgbClr val="CC0000"/>
            </a:solidFill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282" name="Rectangle 12"/>
            <p:cNvSpPr>
              <a:spLocks/>
            </p:cNvSpPr>
            <p:nvPr/>
          </p:nvSpPr>
          <p:spPr bwMode="auto">
            <a:xfrm rot="5400000">
              <a:off x="33" y="-16"/>
              <a:ext cx="7" cy="37"/>
            </a:xfrm>
            <a:prstGeom prst="rect">
              <a:avLst/>
            </a:prstGeom>
            <a:solidFill>
              <a:srgbClr val="CC0000"/>
            </a:solidFill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8448675" y="5287963"/>
            <a:ext cx="920750" cy="1512887"/>
            <a:chOff x="0" y="0"/>
            <a:chExt cx="73" cy="120"/>
          </a:xfrm>
        </p:grpSpPr>
        <p:sp>
          <p:nvSpPr>
            <p:cNvPr id="11277" name="AutoShape 14"/>
            <p:cNvSpPr>
              <a:spLocks/>
            </p:cNvSpPr>
            <p:nvPr/>
          </p:nvSpPr>
          <p:spPr bwMode="auto">
            <a:xfrm rot="5400000">
              <a:off x="-14" y="32"/>
              <a:ext cx="101" cy="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200" y="0"/>
                  </a:moveTo>
                  <a:lnTo>
                    <a:pt x="15200" y="5399"/>
                  </a:lnTo>
                  <a:lnTo>
                    <a:pt x="0" y="5399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CC0000"/>
            </a:solidFill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GB"/>
            </a:p>
          </p:txBody>
        </p:sp>
        <p:sp>
          <p:nvSpPr>
            <p:cNvPr id="11278" name="Rectangle 15"/>
            <p:cNvSpPr>
              <a:spLocks/>
            </p:cNvSpPr>
            <p:nvPr/>
          </p:nvSpPr>
          <p:spPr bwMode="auto">
            <a:xfrm rot="5400000">
              <a:off x="32" y="-8"/>
              <a:ext cx="8" cy="37"/>
            </a:xfrm>
            <a:prstGeom prst="rect">
              <a:avLst/>
            </a:prstGeom>
            <a:solidFill>
              <a:srgbClr val="CC0000"/>
            </a:solidFill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279" name="Rectangle 16"/>
            <p:cNvSpPr>
              <a:spLocks/>
            </p:cNvSpPr>
            <p:nvPr/>
          </p:nvSpPr>
          <p:spPr bwMode="auto">
            <a:xfrm rot="5400000">
              <a:off x="34" y="-17"/>
              <a:ext cx="5" cy="37"/>
            </a:xfrm>
            <a:prstGeom prst="rect">
              <a:avLst/>
            </a:prstGeom>
            <a:solidFill>
              <a:srgbClr val="CC0000"/>
            </a:solidFill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pic>
        <p:nvPicPr>
          <p:cNvPr id="11274" name="Picture 17" descr="MCj02344670000[1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672" y="556320"/>
            <a:ext cx="2936875" cy="29892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1275" name="Rectangle 18"/>
          <p:cNvSpPr>
            <a:spLocks/>
          </p:cNvSpPr>
          <p:nvPr/>
        </p:nvSpPr>
        <p:spPr bwMode="auto">
          <a:xfrm>
            <a:off x="1011238" y="309563"/>
            <a:ext cx="5491162" cy="679450"/>
          </a:xfrm>
          <a:prstGeom prst="rect">
            <a:avLst/>
          </a:prstGeom>
          <a:solidFill>
            <a:srgbClr val="095CC4"/>
          </a:solidFill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4200" b="1">
                <a:solidFill>
                  <a:srgbClr val="FFFFFF"/>
                </a:solidFill>
                <a:latin typeface="Copperplate" charset="0"/>
                <a:sym typeface="Copperplate" charset="0"/>
              </a:rPr>
              <a:t>IL TRAGUARDO</a:t>
            </a:r>
            <a:r>
              <a:rPr lang="it-IT" b="1">
                <a:solidFill>
                  <a:srgbClr val="003366"/>
                </a:solidFill>
                <a:latin typeface="Copperplate" charset="0"/>
                <a:sym typeface="Copperplate" charset="0"/>
              </a:rPr>
              <a:t> </a:t>
            </a:r>
            <a:endParaRPr lang="it-IT"/>
          </a:p>
        </p:txBody>
      </p:sp>
      <p:pic>
        <p:nvPicPr>
          <p:cNvPr id="21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22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23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5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16" presetClass="entr" presetSubtype="4117188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41173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 autoUpdateAnimBg="0"/>
      <p:bldP spid="1639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81192" y="153529"/>
            <a:ext cx="11437902" cy="1122871"/>
          </a:xfrm>
        </p:spPr>
        <p:txBody>
          <a:bodyPr/>
          <a:lstStyle/>
          <a:p>
            <a:pPr algn="l" eaLnBrk="1" hangingPunct="1"/>
            <a:r>
              <a:rPr lang="it-IT" sz="4800" b="1" kern="1200" dirty="0" smtClean="0">
                <a:solidFill>
                  <a:srgbClr val="003366"/>
                </a:solidFill>
                <a:latin typeface="Tahoma" pitchFamily="34" charset="0"/>
                <a:ea typeface="+mn-ea"/>
                <a:cs typeface="+mn-cs"/>
                <a:sym typeface="Helvetica" charset="0"/>
              </a:rPr>
              <a:t>DIRIGENTI: ‘nati imparati’? 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41760" y="6100936"/>
            <a:ext cx="11575627" cy="2047804"/>
          </a:xfrm>
        </p:spPr>
        <p:txBody>
          <a:bodyPr/>
          <a:lstStyle/>
          <a:p>
            <a:pPr eaLnBrk="1" hangingPunct="1"/>
            <a:r>
              <a:rPr lang="it-IT" sz="3400" dirty="0" smtClean="0">
                <a:latin typeface="Museo 300 Regular" charset="0"/>
                <a:ea typeface="ＭＳ Ｐゴシック" pitchFamily="34" charset="-128"/>
              </a:rPr>
              <a:t>Questa associazione ha bisogno di </a:t>
            </a:r>
            <a:r>
              <a:rPr lang="it-IT" sz="3400" b="1" dirty="0" smtClean="0">
                <a:latin typeface="Museo 300 Regular" charset="0"/>
                <a:ea typeface="ＭＳ Ｐゴシック" pitchFamily="34" charset="-128"/>
              </a:rPr>
              <a:t>dirigenti di qualità</a:t>
            </a:r>
          </a:p>
          <a:p>
            <a:pPr eaLnBrk="1" hangingPunct="1"/>
            <a:r>
              <a:rPr lang="it-IT" sz="3400" dirty="0" smtClean="0">
                <a:latin typeface="Museo 300 Regular" charset="0"/>
                <a:ea typeface="ＭＳ Ｐゴシック" pitchFamily="34" charset="-128"/>
              </a:rPr>
              <a:t>Dirigenti che vogliono </a:t>
            </a:r>
            <a:r>
              <a:rPr lang="it-IT" sz="3400" b="1" dirty="0" smtClean="0">
                <a:latin typeface="Museo 300 Regular" charset="0"/>
                <a:ea typeface="ＭＳ Ｐゴシック" pitchFamily="34" charset="-128"/>
              </a:rPr>
              <a:t>migliorare per migliorare il Csi e lo sport</a:t>
            </a:r>
            <a:endParaRPr lang="it-IT" sz="3400" dirty="0" smtClean="0">
              <a:latin typeface="Museo 300 Regular" charset="0"/>
              <a:ea typeface="ＭＳ Ｐゴシック" pitchFamily="34" charset="-128"/>
            </a:endParaRPr>
          </a:p>
        </p:txBody>
      </p:sp>
      <p:graphicFrame>
        <p:nvGraphicFramePr>
          <p:cNvPr id="25633" name="Group 33"/>
          <p:cNvGraphicFramePr>
            <a:graphicFrameLocks noGrp="1"/>
          </p:cNvGraphicFramePr>
          <p:nvPr/>
        </p:nvGraphicFramePr>
        <p:xfrm>
          <a:off x="957784" y="1852464"/>
          <a:ext cx="10956995" cy="3475411"/>
        </p:xfrm>
        <a:graphic>
          <a:graphicData uri="http://schemas.openxmlformats.org/drawingml/2006/table">
            <a:tbl>
              <a:tblPr/>
              <a:tblGrid>
                <a:gridCol w="3025422"/>
                <a:gridCol w="2451947"/>
                <a:gridCol w="2738684"/>
                <a:gridCol w="2740942"/>
              </a:tblGrid>
              <a:tr h="58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 Regular" charset="0"/>
                          <a:ea typeface="ＭＳ Ｐゴシック" pitchFamily="34" charset="-128"/>
                        </a:rPr>
                        <a:t>Qualche dato: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 Regular" charset="0"/>
                        <a:ea typeface="ＭＳ Ｐゴシック" pitchFamily="34" charset="-128"/>
                      </a:endParaRP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dirigenti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allenatori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Arbitri/giudici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2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Iscritti all’Albo nazionale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6.000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12.500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9.000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  <a:tr h="962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Corsi formazione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annuali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143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183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0"/>
                    </a:solidFill>
                  </a:tcPr>
                </a:tc>
              </a:tr>
              <a:tr h="962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Ore medie di formazione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130048" marR="130048" marT="65024" marB="650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9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6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355600" y="2794000"/>
            <a:ext cx="3246438" cy="6096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116709" tIns="66691" rIns="116709" bIns="66691" anchor="ctr"/>
          <a:lstStyle/>
          <a:p>
            <a:pPr defTabSz="1200150"/>
            <a:r>
              <a:rPr lang="it-IT" sz="3100" b="1">
                <a:latin typeface="Tahoma" pitchFamily="34" charset="0"/>
                <a:sym typeface="Helvetica" charset="0"/>
              </a:rPr>
              <a:t>DILETTANTE</a:t>
            </a:r>
            <a:endParaRPr lang="it-IT">
              <a:latin typeface="Tahoma" pitchFamily="34" charset="0"/>
            </a:endParaRP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813768" y="1636440"/>
            <a:ext cx="2447925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100" b="1">
                <a:latin typeface="Tahoma" pitchFamily="34" charset="0"/>
                <a:sym typeface="Helvetica" charset="0"/>
              </a:rPr>
              <a:t>è mosso da </a:t>
            </a:r>
          </a:p>
          <a:p>
            <a:pPr defTabSz="1200150"/>
            <a:r>
              <a:rPr lang="it-IT" sz="2100" b="1">
                <a:latin typeface="Tahoma" pitchFamily="34" charset="0"/>
                <a:sym typeface="Helvetica" charset="0"/>
              </a:rPr>
              <a:t>piacere/diletto</a:t>
            </a:r>
            <a:endParaRPr lang="it-IT">
              <a:latin typeface="Tahoma" pitchFamily="34" charset="0"/>
            </a:endParaRPr>
          </a:p>
        </p:txBody>
      </p:sp>
      <p:sp>
        <p:nvSpPr>
          <p:cNvPr id="12296" name="Rectangle 7"/>
          <p:cNvSpPr>
            <a:spLocks/>
          </p:cNvSpPr>
          <p:nvPr/>
        </p:nvSpPr>
        <p:spPr bwMode="auto">
          <a:xfrm>
            <a:off x="4627563" y="2795588"/>
            <a:ext cx="3516312" cy="603250"/>
          </a:xfrm>
          <a:prstGeom prst="rect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lIns="116709" tIns="66691" rIns="116709" bIns="66691" anchor="ctr"/>
          <a:lstStyle/>
          <a:p>
            <a:pPr defTabSz="1200150"/>
            <a:r>
              <a:rPr lang="it-IT" sz="3100" b="1">
                <a:latin typeface="Tahoma" pitchFamily="34" charset="0"/>
                <a:sym typeface="Helvetica" charset="0"/>
              </a:rPr>
              <a:t>VOLONTARIO</a:t>
            </a:r>
            <a:endParaRPr lang="it-IT">
              <a:latin typeface="Tahoma" pitchFamily="34" charset="0"/>
            </a:endParaRPr>
          </a:p>
        </p:txBody>
      </p:sp>
      <p:sp>
        <p:nvSpPr>
          <p:cNvPr id="12297" name="Rectangle 8"/>
          <p:cNvSpPr>
            <a:spLocks/>
          </p:cNvSpPr>
          <p:nvPr/>
        </p:nvSpPr>
        <p:spPr bwMode="auto">
          <a:xfrm>
            <a:off x="8448675" y="2795588"/>
            <a:ext cx="4344988" cy="603250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lIns="116709" tIns="66691" rIns="116709" bIns="66691" anchor="ctr"/>
          <a:lstStyle/>
          <a:p>
            <a:pPr defTabSz="1200150"/>
            <a:r>
              <a:rPr lang="it-IT" sz="3100" b="1">
                <a:solidFill>
                  <a:srgbClr val="FFFFFF"/>
                </a:solidFill>
                <a:latin typeface="Tahoma" pitchFamily="34" charset="0"/>
                <a:sym typeface="Helvetica" charset="0"/>
              </a:rPr>
              <a:t>PROFESSIONISTA</a:t>
            </a:r>
            <a:endParaRPr lang="it-IT">
              <a:latin typeface="Tahoma" pitchFamily="34" charset="0"/>
            </a:endParaRPr>
          </a:p>
        </p:txBody>
      </p:sp>
      <p:sp>
        <p:nvSpPr>
          <p:cNvPr id="26633" name="Rectangle 9"/>
          <p:cNvSpPr>
            <a:spLocks/>
          </p:cNvSpPr>
          <p:nvPr/>
        </p:nvSpPr>
        <p:spPr bwMode="auto">
          <a:xfrm>
            <a:off x="5391150" y="1636713"/>
            <a:ext cx="1978025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100" b="1">
                <a:latin typeface="Tahoma" pitchFamily="34" charset="0"/>
                <a:sym typeface="Helvetica" charset="0"/>
              </a:rPr>
              <a:t>è mosso da </a:t>
            </a:r>
          </a:p>
          <a:p>
            <a:pPr defTabSz="1200150"/>
            <a:r>
              <a:rPr lang="it-IT" sz="2100" b="1">
                <a:latin typeface="Tahoma" pitchFamily="34" charset="0"/>
                <a:sym typeface="Helvetica" charset="0"/>
              </a:rPr>
              <a:t>valori etici</a:t>
            </a:r>
            <a:endParaRPr lang="it-IT">
              <a:latin typeface="Tahoma" pitchFamily="34" charset="0"/>
            </a:endParaRPr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9536113" y="1636713"/>
            <a:ext cx="2270125" cy="7683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100" b="1">
                <a:latin typeface="Tahoma" pitchFamily="34" charset="0"/>
                <a:sym typeface="Helvetica" charset="0"/>
              </a:rPr>
              <a:t>è mosso da </a:t>
            </a:r>
          </a:p>
          <a:p>
            <a:pPr defTabSz="1200150"/>
            <a:r>
              <a:rPr lang="it-IT" sz="2100" b="1">
                <a:latin typeface="Tahoma" pitchFamily="34" charset="0"/>
                <a:sym typeface="Helvetica" charset="0"/>
              </a:rPr>
              <a:t>costi/benefici</a:t>
            </a:r>
            <a:endParaRPr lang="it-IT">
              <a:latin typeface="Tahoma" pitchFamily="34" charset="0"/>
            </a:endParaRP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0" y="5203825"/>
            <a:ext cx="4719638" cy="9572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“è un dilettante”=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non si rende conto delle conseguenze</a:t>
            </a:r>
            <a:endParaRPr lang="it-IT" sz="2000">
              <a:latin typeface="Tahoma" pitchFamily="34" charset="0"/>
            </a:endParaRPr>
          </a:p>
        </p:txBody>
      </p:sp>
      <p:sp>
        <p:nvSpPr>
          <p:cNvPr id="26636" name="Rectangle 12"/>
          <p:cNvSpPr>
            <a:spLocks/>
          </p:cNvSpPr>
          <p:nvPr/>
        </p:nvSpPr>
        <p:spPr bwMode="auto">
          <a:xfrm>
            <a:off x="4625975" y="5233988"/>
            <a:ext cx="4314825" cy="7048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“è un volontario”=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non è abbastanza preparato</a:t>
            </a:r>
            <a:endParaRPr lang="it-IT" sz="2000">
              <a:latin typeface="Tahoma" pitchFamily="34" charset="0"/>
            </a:endParaRPr>
          </a:p>
        </p:txBody>
      </p:sp>
      <p:sp>
        <p:nvSpPr>
          <p:cNvPr id="26637" name="Rectangle 13"/>
          <p:cNvSpPr>
            <a:spLocks/>
          </p:cNvSpPr>
          <p:nvPr/>
        </p:nvSpPr>
        <p:spPr bwMode="auto">
          <a:xfrm>
            <a:off x="9063038" y="5233988"/>
            <a:ext cx="3136900" cy="7048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“è un professionista”=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fa bene i suoi compiti</a:t>
            </a:r>
            <a:endParaRPr lang="it-IT" sz="2000">
              <a:latin typeface="Tahoma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228725" y="4495800"/>
            <a:ext cx="11617325" cy="668338"/>
            <a:chOff x="774" y="2832"/>
            <a:chExt cx="7318" cy="421"/>
          </a:xfrm>
        </p:grpSpPr>
        <p:sp>
          <p:nvSpPr>
            <p:cNvPr id="12318" name="Rectangle 15"/>
            <p:cNvSpPr>
              <a:spLocks/>
            </p:cNvSpPr>
            <p:nvPr/>
          </p:nvSpPr>
          <p:spPr bwMode="auto">
            <a:xfrm>
              <a:off x="774" y="2832"/>
              <a:ext cx="1239" cy="4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116709" tIns="66691" rIns="116709" bIns="66691"/>
            <a:lstStyle/>
            <a:p>
              <a:pPr defTabSz="1200150"/>
              <a:r>
                <a:rPr lang="it-IT" sz="2400" b="1">
                  <a:solidFill>
                    <a:srgbClr val="FFFFFF"/>
                  </a:solidFill>
                  <a:latin typeface="Tahoma" pitchFamily="34" charset="0"/>
                  <a:sym typeface="Helvetica" charset="0"/>
                </a:rPr>
                <a:t>FA  </a:t>
              </a:r>
              <a:r>
                <a:rPr lang="it-IT" sz="2400" b="1" i="1">
                  <a:solidFill>
                    <a:srgbClr val="FFFFFF"/>
                  </a:solidFill>
                  <a:latin typeface="Tahoma" pitchFamily="34" charset="0"/>
                  <a:sym typeface="Helvetica" charset="0"/>
                </a:rPr>
                <a:t>DANNI</a:t>
              </a:r>
              <a:endParaRPr lang="it-IT" sz="2400">
                <a:latin typeface="Tahoma" pitchFamily="34" charset="0"/>
              </a:endParaRPr>
            </a:p>
          </p:txBody>
        </p:sp>
        <p:sp>
          <p:nvSpPr>
            <p:cNvPr id="12319" name="Rectangle 16"/>
            <p:cNvSpPr>
              <a:spLocks/>
            </p:cNvSpPr>
            <p:nvPr/>
          </p:nvSpPr>
          <p:spPr bwMode="auto">
            <a:xfrm>
              <a:off x="3280" y="2832"/>
              <a:ext cx="1554" cy="376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116709" tIns="66691" rIns="116709" bIns="66691"/>
            <a:lstStyle/>
            <a:p>
              <a:pPr defTabSz="1200150"/>
              <a:r>
                <a:rPr lang="it-IT" sz="2400" b="1">
                  <a:solidFill>
                    <a:srgbClr val="FFFFFF"/>
                  </a:solidFill>
                  <a:latin typeface="Tahoma" pitchFamily="34" charset="0"/>
                  <a:sym typeface="Helvetica" charset="0"/>
                </a:rPr>
                <a:t>FA  </a:t>
              </a:r>
              <a:r>
                <a:rPr lang="it-IT" sz="2400" b="1" i="1">
                  <a:solidFill>
                    <a:srgbClr val="FFFFFF"/>
                  </a:solidFill>
                  <a:latin typeface="Tahoma" pitchFamily="34" charset="0"/>
                  <a:sym typeface="Helvetica" charset="0"/>
                </a:rPr>
                <a:t>CASINO</a:t>
              </a:r>
              <a:endParaRPr lang="it-IT" sz="2400">
                <a:latin typeface="Tahoma" pitchFamily="34" charset="0"/>
              </a:endParaRPr>
            </a:p>
          </p:txBody>
        </p:sp>
        <p:sp>
          <p:nvSpPr>
            <p:cNvPr id="12320" name="Rectangle 17"/>
            <p:cNvSpPr>
              <a:spLocks/>
            </p:cNvSpPr>
            <p:nvPr/>
          </p:nvSpPr>
          <p:spPr bwMode="auto">
            <a:xfrm>
              <a:off x="6046" y="2832"/>
              <a:ext cx="2046" cy="421"/>
            </a:xfrm>
            <a:prstGeom prst="rect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116709" tIns="66691" rIns="116709" bIns="66691"/>
            <a:lstStyle/>
            <a:p>
              <a:pPr defTabSz="1200150"/>
              <a:r>
                <a:rPr lang="it-IT" sz="2400" b="1">
                  <a:solidFill>
                    <a:srgbClr val="FFFFFF"/>
                  </a:solidFill>
                  <a:latin typeface="Tahoma" pitchFamily="34" charset="0"/>
                  <a:sym typeface="Helvetica" charset="0"/>
                </a:rPr>
                <a:t>FA IL </a:t>
              </a:r>
              <a:r>
                <a:rPr lang="it-IT" sz="2400" b="1" i="1">
                  <a:solidFill>
                    <a:srgbClr val="FFFFFF"/>
                  </a:solidFill>
                  <a:latin typeface="Tahoma" pitchFamily="34" charset="0"/>
                  <a:sym typeface="Helvetica" charset="0"/>
                </a:rPr>
                <a:t>NECESSARIO</a:t>
              </a:r>
              <a:endParaRPr lang="it-IT" sz="2400">
                <a:latin typeface="Tahoma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66763" y="3638550"/>
            <a:ext cx="11857037" cy="752475"/>
            <a:chOff x="0" y="0"/>
            <a:chExt cx="920" cy="60"/>
          </a:xfrm>
        </p:grpSpPr>
        <p:sp>
          <p:nvSpPr>
            <p:cNvPr id="12310" name="Rectangle 19"/>
            <p:cNvSpPr>
              <a:spLocks/>
            </p:cNvSpPr>
            <p:nvPr/>
          </p:nvSpPr>
          <p:spPr bwMode="auto">
            <a:xfrm>
              <a:off x="0" y="0"/>
              <a:ext cx="211" cy="3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16709" tIns="66691" rIns="116709" bIns="66691"/>
            <a:lstStyle/>
            <a:p>
              <a:pPr defTabSz="1200150"/>
              <a:r>
                <a:rPr lang="it-IT" sz="2100" b="1">
                  <a:latin typeface="Tahoma" pitchFamily="34" charset="0"/>
                  <a:sym typeface="Helvetica" charset="0"/>
                </a:rPr>
                <a:t>MOTIVAZIONE</a:t>
              </a:r>
              <a:endParaRPr lang="it-IT">
                <a:latin typeface="Tahoma" pitchFamily="34" charset="0"/>
              </a:endParaRPr>
            </a:p>
          </p:txBody>
        </p:sp>
        <p:sp>
          <p:nvSpPr>
            <p:cNvPr id="12311" name="Rectangle 20"/>
            <p:cNvSpPr>
              <a:spLocks/>
            </p:cNvSpPr>
            <p:nvPr/>
          </p:nvSpPr>
          <p:spPr bwMode="auto">
            <a:xfrm>
              <a:off x="327" y="0"/>
              <a:ext cx="234" cy="3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16709" tIns="66691" rIns="116709" bIns="66691"/>
            <a:lstStyle/>
            <a:p>
              <a:pPr defTabSz="1200150"/>
              <a:r>
                <a:rPr lang="it-IT" sz="2100" b="1">
                  <a:latin typeface="Tahoma" pitchFamily="34" charset="0"/>
                  <a:sym typeface="Helvetica" charset="0"/>
                </a:rPr>
                <a:t>RESPONSABILITA’</a:t>
              </a:r>
              <a:endParaRPr lang="it-IT">
                <a:latin typeface="Tahoma" pitchFamily="34" charset="0"/>
              </a:endParaRPr>
            </a:p>
          </p:txBody>
        </p:sp>
        <p:sp>
          <p:nvSpPr>
            <p:cNvPr id="12312" name="Rectangle 21"/>
            <p:cNvSpPr>
              <a:spLocks/>
            </p:cNvSpPr>
            <p:nvPr/>
          </p:nvSpPr>
          <p:spPr bwMode="auto">
            <a:xfrm>
              <a:off x="708" y="0"/>
              <a:ext cx="212" cy="3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116709" tIns="66691" rIns="116709" bIns="66691"/>
            <a:lstStyle/>
            <a:p>
              <a:pPr defTabSz="1200150"/>
              <a:r>
                <a:rPr lang="it-IT" sz="2100" b="1">
                  <a:latin typeface="Tahoma" pitchFamily="34" charset="0"/>
                  <a:sym typeface="Helvetica" charset="0"/>
                </a:rPr>
                <a:t>COMPETENZE</a:t>
              </a:r>
              <a:endParaRPr lang="it-IT">
                <a:latin typeface="Tahoma" pitchFamily="34" charset="0"/>
              </a:endParaRPr>
            </a:p>
          </p:txBody>
        </p:sp>
        <p:sp>
          <p:nvSpPr>
            <p:cNvPr id="12313" name="AutoShape 22"/>
            <p:cNvSpPr>
              <a:spLocks/>
            </p:cNvSpPr>
            <p:nvPr/>
          </p:nvSpPr>
          <p:spPr bwMode="auto">
            <a:xfrm>
              <a:off x="218" y="7"/>
              <a:ext cx="79" cy="23"/>
            </a:xfrm>
            <a:prstGeom prst="rightArrow">
              <a:avLst>
                <a:gd name="adj1" fmla="val 50000"/>
                <a:gd name="adj2" fmla="val 39246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2314" name="AutoShape 23"/>
            <p:cNvSpPr>
              <a:spLocks/>
            </p:cNvSpPr>
            <p:nvPr/>
          </p:nvSpPr>
          <p:spPr bwMode="auto">
            <a:xfrm>
              <a:off x="592" y="7"/>
              <a:ext cx="79" cy="23"/>
            </a:xfrm>
            <a:prstGeom prst="rightArrow">
              <a:avLst>
                <a:gd name="adj1" fmla="val 50000"/>
                <a:gd name="adj2" fmla="val 39246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66691" tIns="66691" rIns="66691" bIns="66691" anchor="ctr"/>
            <a:lstStyle/>
            <a:p>
              <a:endParaRPr lang="en-US"/>
            </a:p>
          </p:txBody>
        </p:sp>
        <p:sp>
          <p:nvSpPr>
            <p:cNvPr id="12315" name="Line 24"/>
            <p:cNvSpPr>
              <a:spLocks noChangeShapeType="1"/>
            </p:cNvSpPr>
            <p:nvPr/>
          </p:nvSpPr>
          <p:spPr bwMode="auto">
            <a:xfrm>
              <a:off x="825" y="29"/>
              <a:ext cx="1" cy="31"/>
            </a:xfrm>
            <a:prstGeom prst="line">
              <a:avLst/>
            </a:prstGeom>
            <a:noFill/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16" name="Line 25"/>
            <p:cNvSpPr>
              <a:spLocks noChangeShapeType="1"/>
            </p:cNvSpPr>
            <p:nvPr/>
          </p:nvSpPr>
          <p:spPr bwMode="auto">
            <a:xfrm>
              <a:off x="70" y="29"/>
              <a:ext cx="1" cy="31"/>
            </a:xfrm>
            <a:prstGeom prst="line">
              <a:avLst/>
            </a:prstGeom>
            <a:noFill/>
            <a:ln w="1250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17" name="Line 26"/>
            <p:cNvSpPr>
              <a:spLocks noChangeShapeType="1"/>
            </p:cNvSpPr>
            <p:nvPr/>
          </p:nvSpPr>
          <p:spPr bwMode="auto">
            <a:xfrm flipH="1" flipV="1">
              <a:off x="77" y="59"/>
              <a:ext cx="742" cy="1"/>
            </a:xfrm>
            <a:prstGeom prst="line">
              <a:avLst/>
            </a:prstGeom>
            <a:noFill/>
            <a:ln w="12504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651" name="Rectangle 27"/>
          <p:cNvSpPr>
            <a:spLocks/>
          </p:cNvSpPr>
          <p:nvPr/>
        </p:nvSpPr>
        <p:spPr bwMode="auto">
          <a:xfrm>
            <a:off x="598488" y="6137275"/>
            <a:ext cx="3252787" cy="971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OBIETTIVO: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Tener conto dell’effetto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 delle sue azioni</a:t>
            </a:r>
            <a:endParaRPr lang="it-IT" sz="2000">
              <a:latin typeface="Tahoma" pitchFamily="34" charset="0"/>
            </a:endParaRPr>
          </a:p>
        </p:txBody>
      </p:sp>
      <p:sp>
        <p:nvSpPr>
          <p:cNvPr id="26652" name="Rectangle 28"/>
          <p:cNvSpPr>
            <a:spLocks/>
          </p:cNvSpPr>
          <p:nvPr/>
        </p:nvSpPr>
        <p:spPr bwMode="auto">
          <a:xfrm>
            <a:off x="4940300" y="6137275"/>
            <a:ext cx="3578225" cy="971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OBIETTIVO: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Andare oltre le intenzioni: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far bene il bene</a:t>
            </a:r>
            <a:endParaRPr lang="it-IT" sz="2000">
              <a:latin typeface="Tahoma" pitchFamily="34" charset="0"/>
            </a:endParaRPr>
          </a:p>
        </p:txBody>
      </p:sp>
      <p:sp>
        <p:nvSpPr>
          <p:cNvPr id="26653" name="Rectangle 29"/>
          <p:cNvSpPr>
            <a:spLocks/>
          </p:cNvSpPr>
          <p:nvPr/>
        </p:nvSpPr>
        <p:spPr bwMode="auto">
          <a:xfrm>
            <a:off x="9101138" y="6137275"/>
            <a:ext cx="3449637" cy="971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OBIETTIVO: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Andare oltre l’efficienza, </a:t>
            </a:r>
          </a:p>
          <a:p>
            <a:pPr defTabSz="1200150"/>
            <a:r>
              <a:rPr lang="it-IT" sz="2000" b="1">
                <a:latin typeface="Tahoma" pitchFamily="34" charset="0"/>
                <a:sym typeface="Helvetica" charset="0"/>
              </a:rPr>
              <a:t>cogliere il senso del fare</a:t>
            </a:r>
            <a:endParaRPr lang="it-IT" sz="2000">
              <a:latin typeface="Tahoma" pitchFamily="34" charset="0"/>
            </a:endParaRPr>
          </a:p>
        </p:txBody>
      </p:sp>
      <p:sp>
        <p:nvSpPr>
          <p:cNvPr id="26654" name="Rectangle 30"/>
          <p:cNvSpPr>
            <a:spLocks/>
          </p:cNvSpPr>
          <p:nvPr/>
        </p:nvSpPr>
        <p:spPr bwMode="auto">
          <a:xfrm>
            <a:off x="620713" y="7540625"/>
            <a:ext cx="12218987" cy="765175"/>
          </a:xfrm>
          <a:prstGeom prst="rect">
            <a:avLst/>
          </a:prstGeom>
          <a:solidFill>
            <a:schemeClr val="accent2"/>
          </a:solidFill>
          <a:ln w="50800">
            <a:solidFill>
              <a:srgbClr val="FFFFFF"/>
            </a:solidFill>
            <a:miter lim="0"/>
            <a:headEnd/>
            <a:tailEnd/>
          </a:ln>
          <a:effectLst>
            <a:outerShdw algn="ctr" rotWithShape="0">
              <a:srgbClr val="000000">
                <a:alpha val="79999"/>
              </a:srgbClr>
            </a:outerShdw>
          </a:effectLst>
        </p:spPr>
        <p:txBody>
          <a:bodyPr lIns="116709" tIns="66691" rIns="116709" bIns="66691" anchor="ctr"/>
          <a:lstStyle/>
          <a:p>
            <a:pPr defTabSz="1200150">
              <a:defRPr/>
            </a:pPr>
            <a:r>
              <a:rPr lang="it-IT" sz="2800" b="1" dirty="0">
                <a:solidFill>
                  <a:schemeClr val="bg1"/>
                </a:solidFill>
                <a:latin typeface="Helvetica" charset="0"/>
                <a:sym typeface="Helvetica" charset="0"/>
              </a:rPr>
              <a:t>Il bravo Dirigente </a:t>
            </a:r>
            <a:r>
              <a:rPr lang="it-IT" sz="2800" b="1" dirty="0" smtClean="0">
                <a:solidFill>
                  <a:schemeClr val="bg1"/>
                </a:solidFill>
                <a:latin typeface="Helvetica" charset="0"/>
                <a:sym typeface="Helvetica" charset="0"/>
              </a:rPr>
              <a:t>sportivo</a:t>
            </a:r>
            <a:r>
              <a:rPr lang="it-IT" sz="2800" b="1" dirty="0">
                <a:solidFill>
                  <a:schemeClr val="bg1"/>
                </a:solidFill>
                <a:latin typeface="Helvetica" charset="0"/>
                <a:sym typeface="Helvetica" charset="0"/>
              </a:rPr>
              <a:t>: un volontario competente e motivato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2324" name="Rectangle 13"/>
          <p:cNvSpPr>
            <a:spLocks/>
          </p:cNvSpPr>
          <p:nvPr/>
        </p:nvSpPr>
        <p:spPr bwMode="auto">
          <a:xfrm>
            <a:off x="525736" y="287834"/>
            <a:ext cx="11629181" cy="844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dirty="0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Dirigenti sportivi </a:t>
            </a:r>
            <a:r>
              <a:rPr lang="it-IT" sz="4800" b="1" dirty="0" smtClean="0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di </a:t>
            </a:r>
            <a:r>
              <a:rPr lang="it-IT" sz="4800" b="1" dirty="0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qualità cercasi</a:t>
            </a:r>
            <a:endParaRPr lang="it-IT" sz="4800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33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pic>
        <p:nvPicPr>
          <p:cNvPr id="34" name="Immagi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sp>
        <p:nvSpPr>
          <p:cNvPr id="35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7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6116" presetClass="entr" presetSubtype="43046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432543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432542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432726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43260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entr" presetSubtype="432587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entr" presetSubtype="432617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entr" presetSubtype="432815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entr" presetSubtype="432869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entr" presetSubtype="432906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utoUpdateAnimBg="0"/>
      <p:bldP spid="26633" grpId="0" autoUpdateAnimBg="0"/>
      <p:bldP spid="26634" grpId="0" autoUpdateAnimBg="0"/>
      <p:bldP spid="26635" grpId="0" autoUpdateAnimBg="0"/>
      <p:bldP spid="26636" grpId="0" autoUpdateAnimBg="0"/>
      <p:bldP spid="26637" grpId="0" autoUpdateAnimBg="0"/>
      <p:bldP spid="26651" grpId="0" autoUpdateAnimBg="0"/>
      <p:bldP spid="26652" grpId="0" autoUpdateAnimBg="0"/>
      <p:bldP spid="26653" grpId="0" autoUpdateAnimBg="0"/>
      <p:bldP spid="2665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8786" name="Rectangle 10"/>
          <p:cNvSpPr txBox="1">
            <a:spLocks noGrp="1" noChangeArrowheads="1"/>
          </p:cNvSpPr>
          <p:nvPr/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 anchor="b"/>
          <a:lstStyle/>
          <a:p>
            <a:pPr algn="r" eaLnBrk="1" hangingPunct="1">
              <a:spcBef>
                <a:spcPct val="50000"/>
              </a:spcBef>
              <a:buFont typeface="Monotype Sorts" pitchFamily="2" charset="2"/>
              <a:buNone/>
            </a:pPr>
            <a:fld id="{81E072C0-A4FC-4A37-B61B-EA544B1B3886}" type="slidenum">
              <a:rPr kumimoji="1" lang="it-IT" sz="1600" b="1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pPr algn="r" eaLnBrk="1" hangingPunct="1">
                <a:spcBef>
                  <a:spcPct val="50000"/>
                </a:spcBef>
                <a:buFont typeface="Monotype Sorts" pitchFamily="2" charset="2"/>
                <a:buNone/>
              </a:pPr>
              <a:t>8</a:t>
            </a:fld>
            <a:endParaRPr kumimoji="1" lang="it-IT" sz="16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5541" name="Picture 5" descr="velasco_R375x255_10gen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8748" y="1600766"/>
            <a:ext cx="9074183" cy="6694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8789" name="Text Box 2"/>
          <p:cNvSpPr txBox="1">
            <a:spLocks noChangeArrowheads="1"/>
          </p:cNvSpPr>
          <p:nvPr/>
        </p:nvSpPr>
        <p:spPr bwMode="auto">
          <a:xfrm>
            <a:off x="1586003" y="8155094"/>
            <a:ext cx="10870679" cy="13164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124130" tIns="62065" rIns="124130" bIns="62065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None/>
            </a:pPr>
            <a:r>
              <a:rPr kumimoji="1" lang="it-IT" sz="4300" b="1" dirty="0" smtClean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Il bravo dirigente sportivo </a:t>
            </a:r>
            <a:r>
              <a:rPr kumimoji="1" lang="it-IT" sz="4300" b="1" dirty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‘risolve’ </a:t>
            </a:r>
            <a:r>
              <a:rPr kumimoji="1" lang="it-IT" sz="4300" b="1" dirty="0" smtClean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               e </a:t>
            </a:r>
            <a:r>
              <a:rPr kumimoji="1" lang="it-IT" sz="4300" b="1" dirty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non si chiama fuori </a:t>
            </a:r>
            <a:endParaRPr kumimoji="1" lang="it-IT" altLang="it-IT" sz="4300" b="1" dirty="0">
              <a:solidFill>
                <a:srgbClr val="0033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/>
          </p:cNvSpPr>
          <p:nvPr/>
        </p:nvSpPr>
        <p:spPr bwMode="auto">
          <a:xfrm>
            <a:off x="597744" y="287834"/>
            <a:ext cx="11629181" cy="844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dirty="0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Dirigenti sportivi </a:t>
            </a:r>
            <a:r>
              <a:rPr lang="it-IT" sz="4800" b="1" dirty="0" smtClean="0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di </a:t>
            </a:r>
            <a:r>
              <a:rPr lang="it-IT" sz="4800" b="1" dirty="0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qualità cercasi</a:t>
            </a:r>
            <a:endParaRPr lang="it-IT" sz="4800" dirty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0796" y="0"/>
            <a:ext cx="904004" cy="1027840"/>
          </a:xfrm>
          <a:prstGeom prst="rect">
            <a:avLst/>
          </a:prstGeom>
          <a:noFill/>
        </p:spPr>
      </p:pic>
      <p:pic>
        <p:nvPicPr>
          <p:cNvPr id="9" name="Immagin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  <p:sp>
        <p:nvSpPr>
          <p:cNvPr id="10" name="Segnaposto numero diapositiva 2"/>
          <p:cNvSpPr txBox="1">
            <a:spLocks noGrp="1"/>
          </p:cNvSpPr>
          <p:nvPr/>
        </p:nvSpPr>
        <p:spPr bwMode="auto">
          <a:xfrm>
            <a:off x="9861974" y="9103360"/>
            <a:ext cx="2709333" cy="43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130" tIns="62065" rIns="124130" bIns="62065"/>
          <a:lstStyle/>
          <a:p>
            <a:pPr algn="r"/>
            <a:fld id="{931D42E5-9113-4C0A-A384-EF4C9EF48065}" type="slidenum">
              <a:rPr lang="it-IT" altLang="it-IT" sz="1600" b="1">
                <a:solidFill>
                  <a:srgbClr val="666699"/>
                </a:solidFill>
                <a:latin typeface="Bodoni"/>
              </a:rPr>
              <a:pPr algn="r"/>
              <a:t>8</a:t>
            </a:fld>
            <a:endParaRPr lang="it-IT" altLang="it-IT" sz="1600" b="1" dirty="0">
              <a:solidFill>
                <a:srgbClr val="66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>
            <a:off x="1900238" y="9077325"/>
            <a:ext cx="9502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641350" y="1189038"/>
            <a:ext cx="11153775" cy="0"/>
          </a:xfrm>
          <a:prstGeom prst="line">
            <a:avLst/>
          </a:prstGeom>
          <a:noFill/>
          <a:ln w="23341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6" name="Rectangle 3"/>
          <p:cNvSpPr>
            <a:spLocks/>
          </p:cNvSpPr>
          <p:nvPr/>
        </p:nvSpPr>
        <p:spPr bwMode="auto">
          <a:xfrm>
            <a:off x="165100" y="412750"/>
            <a:ext cx="5707063" cy="6794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Il bravo dirigente</a:t>
            </a:r>
          </a:p>
          <a:p>
            <a:pPr algn="l"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chemeClr val="accent2"/>
                </a:solidFill>
                <a:latin typeface="Tahoma" pitchFamily="34" charset="0"/>
                <a:sym typeface="Helvetica" charset="0"/>
              </a:rPr>
              <a:t>sportivo</a:t>
            </a:r>
            <a:endParaRPr lang="it-IT" sz="48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1173163" y="3005138"/>
            <a:ext cx="3816350" cy="936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 anchor="ctr"/>
          <a:lstStyle/>
          <a:p>
            <a:pPr algn="l" defTabSz="1200150"/>
            <a:r>
              <a:rPr lang="it-IT" sz="7200" b="1">
                <a:solidFill>
                  <a:srgbClr val="660033"/>
                </a:solidFill>
                <a:latin typeface="Tahoma" pitchFamily="34" charset="0"/>
                <a:sym typeface="Verdana" pitchFamily="34" charset="0"/>
              </a:rPr>
              <a:t>vedetta</a:t>
            </a:r>
            <a:endParaRPr lang="it-IT" sz="7200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3078" name="Rectangle 7"/>
          <p:cNvSpPr>
            <a:spLocks/>
          </p:cNvSpPr>
          <p:nvPr/>
        </p:nvSpPr>
        <p:spPr bwMode="auto">
          <a:xfrm>
            <a:off x="9861550" y="8777288"/>
            <a:ext cx="2708275" cy="406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algn="r" defTabSz="1200150"/>
            <a:r>
              <a:rPr lang="it-IT" sz="1500" b="1">
                <a:solidFill>
                  <a:srgbClr val="666699"/>
                </a:solidFill>
                <a:latin typeface="Helvetica" charset="0"/>
                <a:sym typeface="Helvetica" charset="0"/>
              </a:rPr>
              <a:t>2</a:t>
            </a:r>
            <a:endParaRPr lang="it-IT"/>
          </a:p>
        </p:txBody>
      </p:sp>
      <p:pic>
        <p:nvPicPr>
          <p:cNvPr id="6153" name="Picture 9" descr="pasted-imag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938" y="142875"/>
            <a:ext cx="7061200" cy="941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4" name="Rectangle 10"/>
          <p:cNvSpPr>
            <a:spLocks/>
          </p:cNvSpPr>
          <p:nvPr/>
        </p:nvSpPr>
        <p:spPr bwMode="auto">
          <a:xfrm>
            <a:off x="525463" y="5308600"/>
            <a:ext cx="6264275" cy="1584325"/>
          </a:xfrm>
          <a:prstGeom prst="rect">
            <a:avLst/>
          </a:prstGeom>
          <a:solidFill>
            <a:srgbClr val="FFFF99"/>
          </a:solidFill>
          <a:ln w="12700">
            <a:noFill/>
            <a:miter lim="0"/>
            <a:headEnd/>
            <a:tailEnd/>
          </a:ln>
        </p:spPr>
        <p:txBody>
          <a:bodyPr lIns="116709" tIns="66691" rIns="116709" bIns="66691"/>
          <a:lstStyle/>
          <a:p>
            <a:pPr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rgbClr val="660033"/>
                </a:solidFill>
                <a:latin typeface="Tahoma" pitchFamily="34" charset="0"/>
                <a:sym typeface="Helvetica" charset="0"/>
              </a:rPr>
              <a:t>Vede più lontano</a:t>
            </a:r>
          </a:p>
          <a:p>
            <a:pPr defTabSz="1200150">
              <a:lnSpc>
                <a:spcPct val="90000"/>
              </a:lnSpc>
              <a:spcBef>
                <a:spcPts val="1000"/>
              </a:spcBef>
            </a:pPr>
            <a:r>
              <a:rPr lang="it-IT" sz="4800" b="1" i="1">
                <a:solidFill>
                  <a:srgbClr val="660033"/>
                </a:solidFill>
                <a:latin typeface="Tahoma" pitchFamily="34" charset="0"/>
                <a:sym typeface="Helvetica" charset="0"/>
              </a:rPr>
              <a:t>e prima degli altri</a:t>
            </a:r>
            <a:endParaRPr lang="it-IT" sz="4800">
              <a:solidFill>
                <a:srgbClr val="660033"/>
              </a:solidFill>
              <a:latin typeface="Tahoma" pitchFamily="34" charset="0"/>
            </a:endParaRPr>
          </a:p>
        </p:txBody>
      </p:sp>
      <p:pic>
        <p:nvPicPr>
          <p:cNvPr id="10" name="Immagin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88" y="8844086"/>
            <a:ext cx="723900" cy="857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Helvetica Light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1183</Words>
  <Application>Microsoft Office PowerPoint</Application>
  <PresentationFormat>Personalizzato</PresentationFormat>
  <Paragraphs>280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DIRIGENTI: ‘nati imparati’? 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… siete già bravi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ADMIN</cp:lastModifiedBy>
  <cp:revision>76</cp:revision>
  <dcterms:modified xsi:type="dcterms:W3CDTF">2013-05-31T07:07:12Z</dcterms:modified>
</cp:coreProperties>
</file>